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323" r:id="rId2"/>
    <p:sldId id="264" r:id="rId3"/>
    <p:sldId id="317" r:id="rId4"/>
    <p:sldId id="310" r:id="rId5"/>
    <p:sldId id="311" r:id="rId6"/>
    <p:sldId id="312" r:id="rId7"/>
    <p:sldId id="318" r:id="rId8"/>
    <p:sldId id="315" r:id="rId9"/>
    <p:sldId id="313" r:id="rId10"/>
    <p:sldId id="321" r:id="rId11"/>
    <p:sldId id="322" r:id="rId12"/>
    <p:sldId id="299" r:id="rId13"/>
    <p:sldId id="314" r:id="rId14"/>
    <p:sldId id="319" r:id="rId15"/>
    <p:sldId id="32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67" autoAdjust="0"/>
  </p:normalViewPr>
  <p:slideViewPr>
    <p:cSldViewPr>
      <p:cViewPr>
        <p:scale>
          <a:sx n="80" d="100"/>
          <a:sy n="80" d="100"/>
        </p:scale>
        <p:origin x="-2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421EF-31D7-4C9E-B0FD-9FAA6221FF29}" type="datetimeFigureOut">
              <a:rPr lang="en-US" smtClean="0"/>
              <a:pPr/>
              <a:t>1/11/2016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5DD79-742C-40D7-8AD6-5C0A99860CE8}" type="slidenum">
              <a:rPr lang="en-US" smtClean="0"/>
              <a:pPr/>
              <a:t>‹#›</a:t>
            </a:fld>
            <a:endParaRPr lang="en-US" dirty="0"/>
          </a:p>
        </p:txBody>
      </p:sp>
    </p:spTree>
    <p:extLst>
      <p:ext uri="{BB962C8B-B14F-4D97-AF65-F5344CB8AC3E}">
        <p14:creationId xmlns:p14="http://schemas.microsoft.com/office/powerpoint/2010/main" val="163070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6E19210-8B36-4EA5-A9DA-16AC7E606E07}" type="datetimeFigureOut">
              <a:rPr lang="en-US" smtClean="0"/>
              <a:pPr/>
              <a:t>1/11/2016</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A9479F8-EEFA-4A50-BCC3-A81D532CE34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6E19210-8B36-4EA5-A9DA-16AC7E606E07}" type="datetimeFigureOut">
              <a:rPr lang="en-US" smtClean="0"/>
              <a:pPr/>
              <a:t>1/11/2016</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A9479F8-EEFA-4A50-BCC3-A81D532CE3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6E19210-8B36-4EA5-A9DA-16AC7E606E07}" type="datetimeFigureOut">
              <a:rPr lang="en-US" smtClean="0"/>
              <a:pPr/>
              <a:t>1/11/2016</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A9479F8-EEFA-4A50-BCC3-A81D532CE34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6E19210-8B36-4EA5-A9DA-16AC7E606E07}" type="datetimeFigureOut">
              <a:rPr lang="en-US" smtClean="0"/>
              <a:pPr/>
              <a:t>1/11/2016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9479F8-EEFA-4A50-BCC3-A81D532CE34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6E19210-8B36-4EA5-A9DA-16AC7E606E07}" type="datetimeFigureOut">
              <a:rPr lang="en-US" smtClean="0"/>
              <a:pPr/>
              <a:t>1/11/2016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A9479F8-EEFA-4A50-BCC3-A81D532CE34C}"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6E19210-8B36-4EA5-A9DA-16AC7E606E07}" type="datetimeFigureOut">
              <a:rPr lang="en-US" smtClean="0"/>
              <a:pPr/>
              <a:t>1/11/2016</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A9479F8-EEFA-4A50-BCC3-A81D532CE3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birnbaumhorizon.weebly.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Ms. Birnbaum</a:t>
            </a:r>
            <a:endParaRPr lang="en-US" dirty="0"/>
          </a:p>
        </p:txBody>
      </p:sp>
      <p:sp>
        <p:nvSpPr>
          <p:cNvPr id="3" name="Subtitle 2"/>
          <p:cNvSpPr>
            <a:spLocks noGrp="1"/>
          </p:cNvSpPr>
          <p:nvPr>
            <p:ph type="subTitle" idx="1"/>
          </p:nvPr>
        </p:nvSpPr>
        <p:spPr/>
        <p:txBody>
          <a:bodyPr/>
          <a:lstStyle/>
          <a:p>
            <a:r>
              <a:rPr lang="en-US" dirty="0" smtClean="0"/>
              <a:t>The new 3</a:t>
            </a:r>
            <a:r>
              <a:rPr lang="en-US" baseline="30000" dirty="0" smtClean="0"/>
              <a:t>rd</a:t>
            </a:r>
            <a:r>
              <a:rPr lang="en-US" dirty="0" smtClean="0"/>
              <a:t>/4</a:t>
            </a:r>
            <a:r>
              <a:rPr lang="en-US" baseline="30000" dirty="0" smtClean="0"/>
              <a:t>th</a:t>
            </a:r>
            <a:r>
              <a:rPr lang="en-US" dirty="0" smtClean="0"/>
              <a:t> grade teacher</a:t>
            </a:r>
            <a:endParaRPr lang="en-US" dirty="0"/>
          </a:p>
        </p:txBody>
      </p:sp>
    </p:spTree>
    <p:extLst>
      <p:ext uri="{BB962C8B-B14F-4D97-AF65-F5344CB8AC3E}">
        <p14:creationId xmlns:p14="http://schemas.microsoft.com/office/powerpoint/2010/main" val="2189657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74765" y="0"/>
            <a:ext cx="3699669" cy="609600"/>
          </a:xfrm>
          <a:prstGeom prst="rect">
            <a:avLst/>
          </a:prstGeom>
        </p:spPr>
        <p:txBody>
          <a:bodyPr vert="horz" wrap="square" lIns="91440" tIns="45720" rIns="91440" bIns="45720" numCol="1" rtlCol="0" anchor="b" anchorCtr="0" compatLnSpc="1">
            <a:prstTxWarp prst="textNoShape">
              <a:avLst/>
            </a:prstTxWarp>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effectLst>
                  <a:outerShdw blurRad="38100" dist="38100" dir="2700000" algn="tl">
                    <a:srgbClr val="C0C0C0"/>
                  </a:outerShdw>
                </a:effectLst>
                <a:latin typeface="Arial" charset="0"/>
              </a:rPr>
              <a:t>Math</a:t>
            </a:r>
          </a:p>
        </p:txBody>
      </p:sp>
      <p:sp>
        <p:nvSpPr>
          <p:cNvPr id="3" name="TextBox 2"/>
          <p:cNvSpPr txBox="1"/>
          <p:nvPr/>
        </p:nvSpPr>
        <p:spPr>
          <a:xfrm>
            <a:off x="990600" y="2057400"/>
            <a:ext cx="7789312" cy="3416320"/>
          </a:xfrm>
          <a:prstGeom prst="rect">
            <a:avLst/>
          </a:prstGeom>
          <a:noFill/>
        </p:spPr>
        <p:txBody>
          <a:bodyPr wrap="none" rtlCol="0">
            <a:spAutoFit/>
          </a:bodyPr>
          <a:lstStyle/>
          <a:p>
            <a:r>
              <a:rPr lang="en-US" dirty="0" smtClean="0"/>
              <a:t>Math is where things get different (in a good way!) for my class!</a:t>
            </a:r>
          </a:p>
          <a:p>
            <a:endParaRPr lang="en-US" dirty="0"/>
          </a:p>
          <a:p>
            <a:r>
              <a:rPr lang="en-US" dirty="0" smtClean="0"/>
              <a:t>I want to clarify: I only teach the 4</a:t>
            </a:r>
            <a:r>
              <a:rPr lang="en-US" baseline="30000" dirty="0" smtClean="0"/>
              <a:t>th</a:t>
            </a:r>
            <a:r>
              <a:rPr lang="en-US" dirty="0" smtClean="0"/>
              <a:t> graders during Math instruction.</a:t>
            </a:r>
          </a:p>
          <a:p>
            <a:r>
              <a:rPr lang="en-US" dirty="0" smtClean="0"/>
              <a:t>My 3</a:t>
            </a:r>
            <a:r>
              <a:rPr lang="en-US" baseline="30000" dirty="0" smtClean="0"/>
              <a:t>rd</a:t>
            </a:r>
            <a:r>
              <a:rPr lang="en-US" dirty="0" smtClean="0"/>
              <a:t> graders are split between Mrs. Johnston and Mrs. Hammerl</a:t>
            </a:r>
          </a:p>
          <a:p>
            <a:r>
              <a:rPr lang="en-US" dirty="0"/>
              <a:t>t</a:t>
            </a:r>
            <a:r>
              <a:rPr lang="en-US" dirty="0" smtClean="0"/>
              <a:t>o receive 3</a:t>
            </a:r>
            <a:r>
              <a:rPr lang="en-US" baseline="30000" dirty="0" smtClean="0"/>
              <a:t>rd</a:t>
            </a:r>
            <a:r>
              <a:rPr lang="en-US" dirty="0" smtClean="0"/>
              <a:t> grade Math instruction. In Math, we are working on </a:t>
            </a:r>
          </a:p>
          <a:p>
            <a:r>
              <a:rPr lang="en-US" dirty="0"/>
              <a:t>c</a:t>
            </a:r>
            <a:r>
              <a:rPr lang="en-US" dirty="0" smtClean="0"/>
              <a:t>omparing fractions using different strategies to solve.</a:t>
            </a:r>
          </a:p>
          <a:p>
            <a:endParaRPr lang="en-US" dirty="0"/>
          </a:p>
          <a:p>
            <a:r>
              <a:rPr lang="en-US" dirty="0" smtClean="0"/>
              <a:t>During WIN time, or Response to Intervention, or Intervention (in this</a:t>
            </a:r>
          </a:p>
          <a:p>
            <a:r>
              <a:rPr lang="en-US" dirty="0"/>
              <a:t>c</a:t>
            </a:r>
            <a:r>
              <a:rPr lang="en-US" dirty="0" smtClean="0"/>
              <a:t>ontext they all mean the same thing) I have all my 3</a:t>
            </a:r>
            <a:r>
              <a:rPr lang="en-US" baseline="30000" dirty="0" smtClean="0"/>
              <a:t>rd</a:t>
            </a:r>
            <a:r>
              <a:rPr lang="en-US" dirty="0" smtClean="0"/>
              <a:t> graders and </a:t>
            </a:r>
          </a:p>
          <a:p>
            <a:r>
              <a:rPr lang="en-US" dirty="0"/>
              <a:t>a</a:t>
            </a:r>
            <a:r>
              <a:rPr lang="en-US" dirty="0" smtClean="0"/>
              <a:t> selection of 4</a:t>
            </a:r>
            <a:r>
              <a:rPr lang="en-US" baseline="30000" dirty="0" smtClean="0"/>
              <a:t>th</a:t>
            </a:r>
            <a:r>
              <a:rPr lang="en-US" dirty="0" smtClean="0"/>
              <a:t> graders from the entire grade. During this time, we</a:t>
            </a:r>
          </a:p>
          <a:p>
            <a:r>
              <a:rPr lang="en-US" dirty="0"/>
              <a:t>w</a:t>
            </a:r>
            <a:r>
              <a:rPr lang="en-US" dirty="0" smtClean="0"/>
              <a:t>ork on building our multiplication fluency by learning strategies to </a:t>
            </a:r>
          </a:p>
          <a:p>
            <a:r>
              <a:rPr lang="en-US" dirty="0"/>
              <a:t>s</a:t>
            </a:r>
            <a:r>
              <a:rPr lang="en-US" dirty="0" smtClean="0"/>
              <a:t>olve multiplication equations.</a:t>
            </a:r>
            <a:endParaRPr lang="en-US" dirty="0"/>
          </a:p>
        </p:txBody>
      </p:sp>
    </p:spTree>
    <p:extLst>
      <p:ext uri="{BB962C8B-B14F-4D97-AF65-F5344CB8AC3E}">
        <p14:creationId xmlns:p14="http://schemas.microsoft.com/office/powerpoint/2010/main" val="356231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474765" y="0"/>
            <a:ext cx="3699669" cy="609600"/>
          </a:xfrm>
          <a:prstGeom prst="rect">
            <a:avLst/>
          </a:prstGeom>
        </p:spPr>
        <p:txBody>
          <a:bodyPr vert="horz" wrap="square" lIns="91440" tIns="45720" rIns="91440" bIns="45720" numCol="1" rtlCol="0" anchor="b" anchorCtr="0" compatLnSpc="1">
            <a:prstTxWarp prst="textNoShape">
              <a:avLst/>
            </a:prstTxWarp>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smtClean="0">
                <a:effectLst>
                  <a:outerShdw blurRad="38100" dist="38100" dir="2700000" algn="tl">
                    <a:srgbClr val="C0C0C0"/>
                  </a:outerShdw>
                </a:effectLst>
                <a:latin typeface="Arial" charset="0"/>
              </a:rPr>
              <a:t>Science</a:t>
            </a:r>
            <a:endParaRPr lang="en-US" b="1" dirty="0" smtClean="0">
              <a:effectLst>
                <a:outerShdw blurRad="38100" dist="38100" dir="2700000" algn="tl">
                  <a:srgbClr val="C0C0C0"/>
                </a:outerShdw>
              </a:effectLst>
              <a:latin typeface="Arial" charset="0"/>
            </a:endParaRPr>
          </a:p>
        </p:txBody>
      </p:sp>
      <p:sp>
        <p:nvSpPr>
          <p:cNvPr id="3" name="TextBox 2"/>
          <p:cNvSpPr txBox="1"/>
          <p:nvPr/>
        </p:nvSpPr>
        <p:spPr>
          <a:xfrm>
            <a:off x="914400" y="1828800"/>
            <a:ext cx="7810151" cy="2585323"/>
          </a:xfrm>
          <a:prstGeom prst="rect">
            <a:avLst/>
          </a:prstGeom>
          <a:noFill/>
        </p:spPr>
        <p:txBody>
          <a:bodyPr wrap="none" rtlCol="0">
            <a:spAutoFit/>
          </a:bodyPr>
          <a:lstStyle/>
          <a:p>
            <a:r>
              <a:rPr lang="en-US" dirty="0" smtClean="0"/>
              <a:t>In science, the 4</a:t>
            </a:r>
            <a:r>
              <a:rPr lang="en-US" baseline="30000" dirty="0" smtClean="0"/>
              <a:t>th</a:t>
            </a:r>
            <a:r>
              <a:rPr lang="en-US" dirty="0" smtClean="0"/>
              <a:t> grade students are currently presenting their </a:t>
            </a:r>
          </a:p>
          <a:p>
            <a:r>
              <a:rPr lang="en-US" dirty="0" smtClean="0"/>
              <a:t>Animal Report Projects to the rest of the class.</a:t>
            </a:r>
          </a:p>
          <a:p>
            <a:endParaRPr lang="en-US" dirty="0"/>
          </a:p>
          <a:p>
            <a:r>
              <a:rPr lang="en-US" dirty="0" smtClean="0"/>
              <a:t>Instruction is for BOTH 3</a:t>
            </a:r>
            <a:r>
              <a:rPr lang="en-US" baseline="30000" dirty="0" smtClean="0"/>
              <a:t>rd</a:t>
            </a:r>
            <a:r>
              <a:rPr lang="en-US" dirty="0" smtClean="0"/>
              <a:t> and 4</a:t>
            </a:r>
            <a:r>
              <a:rPr lang="en-US" baseline="30000" dirty="0" smtClean="0"/>
              <a:t>th</a:t>
            </a:r>
            <a:r>
              <a:rPr lang="en-US" dirty="0" smtClean="0"/>
              <a:t> grade! We are learning</a:t>
            </a:r>
          </a:p>
          <a:p>
            <a:r>
              <a:rPr lang="en-US" dirty="0"/>
              <a:t>a</a:t>
            </a:r>
            <a:r>
              <a:rPr lang="en-US" dirty="0" smtClean="0"/>
              <a:t>bout changes to Earth’s surface and the landforms found on Earth.</a:t>
            </a:r>
          </a:p>
          <a:p>
            <a:endParaRPr lang="en-US" dirty="0"/>
          </a:p>
          <a:p>
            <a:r>
              <a:rPr lang="en-US" dirty="0" smtClean="0"/>
              <a:t>Together we are watching short clips depicting the changes found</a:t>
            </a:r>
          </a:p>
          <a:p>
            <a:r>
              <a:rPr lang="en-US" dirty="0"/>
              <a:t>i</a:t>
            </a:r>
            <a:r>
              <a:rPr lang="en-US" dirty="0" smtClean="0"/>
              <a:t>n our text and then following a class discussion we record our notes</a:t>
            </a:r>
          </a:p>
          <a:p>
            <a:r>
              <a:rPr lang="en-US" dirty="0"/>
              <a:t>i</a:t>
            </a:r>
            <a:r>
              <a:rPr lang="en-US" dirty="0" smtClean="0"/>
              <a:t>n our folders.</a:t>
            </a:r>
            <a:endParaRPr lang="en-US" dirty="0"/>
          </a:p>
        </p:txBody>
      </p:sp>
    </p:spTree>
    <p:extLst>
      <p:ext uri="{BB962C8B-B14F-4D97-AF65-F5344CB8AC3E}">
        <p14:creationId xmlns:p14="http://schemas.microsoft.com/office/powerpoint/2010/main" val="131424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8229600" cy="4555093"/>
          </a:xfrm>
          <a:prstGeom prst="rect">
            <a:avLst/>
          </a:prstGeom>
          <a:noFill/>
        </p:spPr>
        <p:txBody>
          <a:bodyPr wrap="square" rtlCol="0">
            <a:spAutoFit/>
          </a:bodyPr>
          <a:lstStyle/>
          <a:p>
            <a:pPr algn="ctr"/>
            <a:r>
              <a:rPr lang="en-US" sz="2400" b="1" dirty="0" smtClean="0">
                <a:solidFill>
                  <a:srgbClr val="C00000"/>
                </a:solidFill>
              </a:rPr>
              <a:t>HOW CAN YOU HELP YOUR STUDENT </a:t>
            </a:r>
            <a:r>
              <a:rPr lang="en-US" sz="2400" b="1" dirty="0" smtClean="0">
                <a:solidFill>
                  <a:srgbClr val="C00000"/>
                </a:solidFill>
              </a:rPr>
              <a:t>?</a:t>
            </a:r>
            <a:endParaRPr lang="en-US" sz="2400" b="1" dirty="0" smtClean="0">
              <a:solidFill>
                <a:srgbClr val="C00000"/>
              </a:solidFill>
            </a:endParaRPr>
          </a:p>
          <a:p>
            <a:endParaRPr lang="en-US" sz="2400" dirty="0" smtClean="0"/>
          </a:p>
          <a:p>
            <a:pPr>
              <a:buFont typeface="Wingdings" pitchFamily="2" charset="2"/>
              <a:buChar char="Ø"/>
            </a:pPr>
            <a:r>
              <a:rPr lang="en-US" sz="2000" dirty="0" smtClean="0"/>
              <a:t>Spot </a:t>
            </a:r>
            <a:r>
              <a:rPr lang="en-US" sz="2000" dirty="0" smtClean="0"/>
              <a:t>check </a:t>
            </a:r>
            <a:r>
              <a:rPr lang="en-US" sz="2000" dirty="0" smtClean="0"/>
              <a:t>homework!!</a:t>
            </a:r>
          </a:p>
          <a:p>
            <a:pPr>
              <a:buFont typeface="Wingdings" pitchFamily="2" charset="2"/>
              <a:buChar char="Ø"/>
            </a:pPr>
            <a:r>
              <a:rPr lang="en-US" sz="2000" dirty="0" smtClean="0">
                <a:solidFill>
                  <a:srgbClr val="0070C0"/>
                </a:solidFill>
              </a:rPr>
              <a:t>Point </a:t>
            </a:r>
            <a:r>
              <a:rPr lang="en-US" sz="2000" dirty="0" smtClean="0">
                <a:solidFill>
                  <a:srgbClr val="0070C0"/>
                </a:solidFill>
              </a:rPr>
              <a:t>out inaccuracies but let the student correct the assignments </a:t>
            </a:r>
            <a:r>
              <a:rPr lang="en-US" sz="2000" dirty="0" smtClean="0">
                <a:solidFill>
                  <a:srgbClr val="0070C0"/>
                </a:solidFill>
              </a:rPr>
              <a:t>themselves.</a:t>
            </a:r>
            <a:endParaRPr lang="en-US" sz="2000" dirty="0" smtClean="0">
              <a:solidFill>
                <a:srgbClr val="0070C0"/>
              </a:solidFill>
            </a:endParaRPr>
          </a:p>
          <a:p>
            <a:pPr>
              <a:buFont typeface="Wingdings" pitchFamily="2" charset="2"/>
              <a:buChar char="Ø"/>
            </a:pPr>
            <a:r>
              <a:rPr lang="en-US" sz="2000" dirty="0" smtClean="0"/>
              <a:t> Encourage your student to look up what they do not know  (internet, older </a:t>
            </a:r>
            <a:r>
              <a:rPr lang="en-US" sz="2000" dirty="0" smtClean="0"/>
              <a:t>siblings, encyclopedias or other informative texts).</a:t>
            </a:r>
            <a:endParaRPr lang="en-US" sz="2000" dirty="0" smtClean="0"/>
          </a:p>
          <a:p>
            <a:pPr>
              <a:buFont typeface="Wingdings" pitchFamily="2" charset="2"/>
              <a:buChar char="Ø"/>
            </a:pPr>
            <a:r>
              <a:rPr lang="en-US" sz="2000" dirty="0" smtClean="0">
                <a:solidFill>
                  <a:srgbClr val="0070C0"/>
                </a:solidFill>
              </a:rPr>
              <a:t> Ask your student to discuss and explain what they learned in class each day, according to the agenda </a:t>
            </a:r>
            <a:r>
              <a:rPr lang="en-US" sz="2000" dirty="0" smtClean="0">
                <a:solidFill>
                  <a:srgbClr val="0070C0"/>
                </a:solidFill>
              </a:rPr>
              <a:t>notes.</a:t>
            </a:r>
            <a:endParaRPr lang="en-US" sz="2000" dirty="0" smtClean="0">
              <a:solidFill>
                <a:srgbClr val="0070C0"/>
              </a:solidFill>
            </a:endParaRPr>
          </a:p>
          <a:p>
            <a:pPr>
              <a:buFont typeface="Wingdings" pitchFamily="2" charset="2"/>
              <a:buChar char="Ø"/>
            </a:pPr>
            <a:r>
              <a:rPr lang="en-US" sz="2000" dirty="0" smtClean="0"/>
              <a:t>Talk about how important it is to develop into a strong reader and </a:t>
            </a:r>
            <a:r>
              <a:rPr lang="en-US" sz="2000" dirty="0" smtClean="0"/>
              <a:t>writer.</a:t>
            </a:r>
            <a:endParaRPr lang="en-US" sz="2000" dirty="0" smtClean="0"/>
          </a:p>
          <a:p>
            <a:pPr>
              <a:buFont typeface="Wingdings" pitchFamily="2" charset="2"/>
              <a:buChar char="Ø"/>
            </a:pPr>
            <a:r>
              <a:rPr lang="en-US" sz="2000" dirty="0" smtClean="0">
                <a:solidFill>
                  <a:srgbClr val="0070C0"/>
                </a:solidFill>
              </a:rPr>
              <a:t>Have your student READ OUT LOUD any of their writing, including </a:t>
            </a:r>
            <a:r>
              <a:rPr lang="en-US" sz="2000" dirty="0" smtClean="0">
                <a:solidFill>
                  <a:srgbClr val="0070C0"/>
                </a:solidFill>
              </a:rPr>
              <a:t>the back of their reading logs so </a:t>
            </a:r>
            <a:r>
              <a:rPr lang="en-US" sz="2000" dirty="0" smtClean="0">
                <a:solidFill>
                  <a:srgbClr val="0070C0"/>
                </a:solidFill>
              </a:rPr>
              <a:t>they catch </a:t>
            </a:r>
            <a:r>
              <a:rPr lang="en-US" sz="2000" dirty="0" smtClean="0">
                <a:solidFill>
                  <a:srgbClr val="0070C0"/>
                </a:solidFill>
              </a:rPr>
              <a:t>mistakes.</a:t>
            </a:r>
            <a:endParaRPr lang="en-US" sz="2000"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76962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Assignments</a:t>
            </a:r>
          </a:p>
          <a:p>
            <a:endParaRPr lang="en-US" dirty="0"/>
          </a:p>
        </p:txBody>
      </p:sp>
      <p:sp>
        <p:nvSpPr>
          <p:cNvPr id="3" name="TextBox 2"/>
          <p:cNvSpPr txBox="1"/>
          <p:nvPr/>
        </p:nvSpPr>
        <p:spPr>
          <a:xfrm>
            <a:off x="838200" y="1066800"/>
            <a:ext cx="7543800" cy="5093702"/>
          </a:xfrm>
          <a:prstGeom prst="rect">
            <a:avLst/>
          </a:prstGeom>
          <a:noFill/>
        </p:spPr>
        <p:txBody>
          <a:bodyPr wrap="square" rtlCol="0">
            <a:spAutoFit/>
          </a:bodyPr>
          <a:lstStyle/>
          <a:p>
            <a:pPr algn="ctr">
              <a:spcBef>
                <a:spcPct val="50000"/>
              </a:spcBef>
            </a:pPr>
            <a:r>
              <a:rPr lang="en-US" sz="8800" b="1" dirty="0" smtClean="0">
                <a:latin typeface="Gigi" panose="04040504061007020D02" pitchFamily="82" charset="0"/>
              </a:rPr>
              <a:t>Plan</a:t>
            </a:r>
          </a:p>
          <a:p>
            <a:pPr algn="ctr">
              <a:spcBef>
                <a:spcPct val="50000"/>
              </a:spcBef>
            </a:pPr>
            <a:r>
              <a:rPr lang="en-US" sz="2000" b="1" dirty="0" smtClean="0">
                <a:solidFill>
                  <a:schemeClr val="accent1">
                    <a:lumMod val="75000"/>
                  </a:schemeClr>
                </a:solidFill>
              </a:rPr>
              <a:t>I do my best to provide MORE than enough time to complete all homework assignments. Help your child to organize their time and complete assignments early so that they are not overwhelmed right before a due date.</a:t>
            </a:r>
          </a:p>
          <a:p>
            <a:pPr algn="ctr">
              <a:spcBef>
                <a:spcPct val="50000"/>
              </a:spcBef>
            </a:pPr>
            <a:r>
              <a:rPr lang="en-US" sz="2000" b="1" dirty="0" smtClean="0">
                <a:solidFill>
                  <a:schemeClr val="accent6">
                    <a:lumMod val="75000"/>
                  </a:schemeClr>
                </a:solidFill>
              </a:rPr>
              <a:t>Suggestions:</a:t>
            </a:r>
          </a:p>
          <a:p>
            <a:pPr marL="342900" indent="-342900">
              <a:spcBef>
                <a:spcPct val="50000"/>
              </a:spcBef>
              <a:buFont typeface="Arial" panose="020B0604020202020204" pitchFamily="34" charset="0"/>
              <a:buChar char="•"/>
            </a:pPr>
            <a:r>
              <a:rPr lang="en-US" b="1" dirty="0" smtClean="0">
                <a:solidFill>
                  <a:schemeClr val="accent6">
                    <a:lumMod val="75000"/>
                  </a:schemeClr>
                </a:solidFill>
              </a:rPr>
              <a:t>Read additional minutes on weekends</a:t>
            </a:r>
          </a:p>
          <a:p>
            <a:pPr marL="342900" indent="-342900">
              <a:spcBef>
                <a:spcPct val="50000"/>
              </a:spcBef>
              <a:buFont typeface="Arial" panose="020B0604020202020204" pitchFamily="34" charset="0"/>
              <a:buChar char="•"/>
            </a:pPr>
            <a:r>
              <a:rPr lang="en-US" b="1" dirty="0" smtClean="0">
                <a:solidFill>
                  <a:schemeClr val="accent6">
                    <a:lumMod val="75000"/>
                  </a:schemeClr>
                </a:solidFill>
              </a:rPr>
              <a:t>Complete one Study Island assignment each day or on </a:t>
            </a:r>
            <a:r>
              <a:rPr lang="en-US" b="1" dirty="0" smtClean="0">
                <a:solidFill>
                  <a:schemeClr val="accent6">
                    <a:lumMod val="75000"/>
                  </a:schemeClr>
                </a:solidFill>
              </a:rPr>
              <a:t>weekends</a:t>
            </a:r>
          </a:p>
          <a:p>
            <a:pPr marL="342900" indent="-342900">
              <a:spcBef>
                <a:spcPct val="50000"/>
              </a:spcBef>
              <a:buFont typeface="Arial" panose="020B0604020202020204" pitchFamily="34" charset="0"/>
              <a:buChar char="•"/>
            </a:pPr>
            <a:r>
              <a:rPr lang="en-US" b="1" dirty="0" smtClean="0">
                <a:solidFill>
                  <a:schemeClr val="accent6">
                    <a:lumMod val="75000"/>
                  </a:schemeClr>
                </a:solidFill>
              </a:rPr>
              <a:t>Start </a:t>
            </a:r>
            <a:r>
              <a:rPr lang="en-US" b="1" dirty="0" smtClean="0">
                <a:solidFill>
                  <a:schemeClr val="accent6">
                    <a:lumMod val="75000"/>
                  </a:schemeClr>
                </a:solidFill>
              </a:rPr>
              <a:t>early on all additional projects throughout the year</a:t>
            </a:r>
          </a:p>
          <a:p>
            <a:endParaRPr lang="en-US" dirty="0"/>
          </a:p>
        </p:txBody>
      </p:sp>
    </p:spTree>
    <p:extLst>
      <p:ext uri="{BB962C8B-B14F-4D97-AF65-F5344CB8AC3E}">
        <p14:creationId xmlns:p14="http://schemas.microsoft.com/office/powerpoint/2010/main" val="2614117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http://1.bp.blogspot.com/_01541rNgXag/ScKrz7-dXeI/AAAAAAAABkk/6ZbSS6cvMPw/s400/70_helicoptermom-sum08.jpg"/>
          <p:cNvPicPr>
            <a:picLocks noChangeAspect="1" noChangeArrowheads="1"/>
          </p:cNvPicPr>
          <p:nvPr/>
        </p:nvPicPr>
        <p:blipFill>
          <a:blip r:embed="rId2" cstate="print"/>
          <a:srcRect/>
          <a:stretch>
            <a:fillRect/>
          </a:stretch>
        </p:blipFill>
        <p:spPr bwMode="auto">
          <a:xfrm>
            <a:off x="4876800" y="-152400"/>
            <a:ext cx="3886200" cy="3886200"/>
          </a:xfrm>
          <a:prstGeom prst="rect">
            <a:avLst/>
          </a:prstGeom>
          <a:noFill/>
          <a:ln w="9525">
            <a:noFill/>
            <a:miter lim="800000"/>
            <a:headEnd/>
            <a:tailEnd/>
          </a:ln>
        </p:spPr>
      </p:pic>
      <p:sp>
        <p:nvSpPr>
          <p:cNvPr id="48130" name="TextBox 3"/>
          <p:cNvSpPr txBox="1">
            <a:spLocks noChangeArrowheads="1"/>
          </p:cNvSpPr>
          <p:nvPr/>
        </p:nvSpPr>
        <p:spPr bwMode="auto">
          <a:xfrm>
            <a:off x="531421" y="589669"/>
            <a:ext cx="4800600" cy="830997"/>
          </a:xfrm>
          <a:prstGeom prst="rect">
            <a:avLst/>
          </a:prstGeom>
          <a:noFill/>
          <a:ln w="9525">
            <a:noFill/>
            <a:miter lim="800000"/>
            <a:headEnd/>
            <a:tailEnd/>
          </a:ln>
        </p:spPr>
        <p:txBody>
          <a:bodyPr>
            <a:spAutoFit/>
          </a:bodyPr>
          <a:lstStyle/>
          <a:p>
            <a:r>
              <a:rPr lang="en-US" sz="4800" b="1" dirty="0">
                <a:latin typeface="BrowalliaUPC" panose="020B0604020202020204" pitchFamily="34" charset="-34"/>
                <a:cs typeface="BrowalliaUPC" panose="020B0604020202020204" pitchFamily="34" charset="-34"/>
              </a:rPr>
              <a:t>Help without </a:t>
            </a:r>
            <a:r>
              <a:rPr lang="en-US" sz="4800" b="1" dirty="0" smtClean="0">
                <a:latin typeface="BrowalliaUPC" panose="020B0604020202020204" pitchFamily="34" charset="-34"/>
                <a:cs typeface="BrowalliaUPC" panose="020B0604020202020204" pitchFamily="34" charset="-34"/>
              </a:rPr>
              <a:t>hovering</a:t>
            </a:r>
          </a:p>
        </p:txBody>
      </p:sp>
      <p:sp>
        <p:nvSpPr>
          <p:cNvPr id="48131" name="TextBox 4"/>
          <p:cNvSpPr txBox="1">
            <a:spLocks noChangeArrowheads="1"/>
          </p:cNvSpPr>
          <p:nvPr/>
        </p:nvSpPr>
        <p:spPr bwMode="auto">
          <a:xfrm>
            <a:off x="533400" y="1889124"/>
            <a:ext cx="8046321" cy="4585871"/>
          </a:xfrm>
          <a:prstGeom prst="rect">
            <a:avLst/>
          </a:prstGeom>
          <a:noFill/>
          <a:ln w="9525">
            <a:noFill/>
            <a:miter lim="800000"/>
            <a:headEnd/>
            <a:tailEnd/>
          </a:ln>
        </p:spPr>
        <p:txBody>
          <a:bodyPr wrap="square">
            <a:spAutoFit/>
          </a:bodyPr>
          <a:lstStyle/>
          <a:p>
            <a:endParaRPr lang="en-US" sz="3200" dirty="0">
              <a:latin typeface="Calibri" pitchFamily="34" charset="0"/>
            </a:endParaRPr>
          </a:p>
          <a:p>
            <a:r>
              <a:rPr lang="en-US" sz="3200" dirty="0">
                <a:latin typeface="Calibri" pitchFamily="34" charset="0"/>
              </a:rPr>
              <a:t>Help your </a:t>
            </a:r>
            <a:r>
              <a:rPr lang="en-US" sz="3200" dirty="0" smtClean="0">
                <a:latin typeface="Calibri" pitchFamily="34" charset="0"/>
              </a:rPr>
              <a:t>student in </a:t>
            </a:r>
            <a:r>
              <a:rPr lang="en-US" sz="3200" dirty="0">
                <a:latin typeface="Calibri" pitchFamily="34" charset="0"/>
              </a:rPr>
              <a:t>the </a:t>
            </a:r>
          </a:p>
          <a:p>
            <a:r>
              <a:rPr lang="en-US" sz="3200" dirty="0">
                <a:latin typeface="Calibri" pitchFamily="34" charset="0"/>
              </a:rPr>
              <a:t>following ways:</a:t>
            </a:r>
          </a:p>
          <a:p>
            <a:endParaRPr lang="en-US" sz="1000" dirty="0">
              <a:latin typeface="Calibri" pitchFamily="34" charset="0"/>
            </a:endParaRPr>
          </a:p>
          <a:p>
            <a:pPr>
              <a:buFontTx/>
              <a:buAutoNum type="arabicPeriod"/>
            </a:pPr>
            <a:r>
              <a:rPr lang="en-US" sz="2400" dirty="0">
                <a:latin typeface="Calibri" pitchFamily="34" charset="0"/>
              </a:rPr>
              <a:t>  </a:t>
            </a:r>
            <a:r>
              <a:rPr lang="en-US" sz="3600" dirty="0">
                <a:latin typeface="Calibri" pitchFamily="34" charset="0"/>
              </a:rPr>
              <a:t> </a:t>
            </a:r>
            <a:r>
              <a:rPr lang="en-US" sz="2400" dirty="0">
                <a:latin typeface="Calibri" pitchFamily="34" charset="0"/>
              </a:rPr>
              <a:t>Time management</a:t>
            </a:r>
          </a:p>
          <a:p>
            <a:pPr>
              <a:buFontTx/>
              <a:buAutoNum type="arabicPeriod"/>
            </a:pPr>
            <a:r>
              <a:rPr lang="en-US" sz="2400" dirty="0">
                <a:latin typeface="Calibri" pitchFamily="34" charset="0"/>
              </a:rPr>
              <a:t>   Focus on purpose/following  directions</a:t>
            </a:r>
          </a:p>
          <a:p>
            <a:pPr>
              <a:buFontTx/>
              <a:buAutoNum type="arabicPeriod"/>
            </a:pPr>
            <a:r>
              <a:rPr lang="en-US" sz="2400" dirty="0">
                <a:latin typeface="Calibri" pitchFamily="34" charset="0"/>
              </a:rPr>
              <a:t>   Proofreading  (but not altering assignments)</a:t>
            </a:r>
          </a:p>
          <a:p>
            <a:pPr>
              <a:buFontTx/>
              <a:buAutoNum type="arabicPeriod"/>
            </a:pPr>
            <a:r>
              <a:rPr lang="en-US" sz="2400" dirty="0">
                <a:latin typeface="Calibri" pitchFamily="34" charset="0"/>
              </a:rPr>
              <a:t>   Monitoring the </a:t>
            </a:r>
            <a:r>
              <a:rPr lang="en-US" sz="2400" dirty="0" smtClean="0">
                <a:latin typeface="Calibri" pitchFamily="34" charset="0"/>
              </a:rPr>
              <a:t>agenda</a:t>
            </a:r>
          </a:p>
          <a:p>
            <a:pPr>
              <a:buFontTx/>
              <a:buAutoNum type="arabicPeriod"/>
            </a:pPr>
            <a:r>
              <a:rPr lang="en-US" sz="2400" dirty="0">
                <a:latin typeface="Calibri" pitchFamily="34" charset="0"/>
              </a:rPr>
              <a:t> </a:t>
            </a:r>
            <a:r>
              <a:rPr lang="en-US" sz="2400" dirty="0" smtClean="0">
                <a:latin typeface="Calibri" pitchFamily="34" charset="0"/>
              </a:rPr>
              <a:t>  Problem solving</a:t>
            </a:r>
            <a:endParaRPr lang="en-US" sz="2400" dirty="0">
              <a:latin typeface="Calibri" pitchFamily="34" charset="0"/>
            </a:endParaRPr>
          </a:p>
          <a:p>
            <a:pPr algn="ctr"/>
            <a:r>
              <a:rPr lang="en-US" dirty="0" smtClean="0">
                <a:solidFill>
                  <a:schemeClr val="accent6">
                    <a:lumMod val="75000"/>
                  </a:schemeClr>
                </a:solidFill>
                <a:latin typeface="Berlin Sans FB Demi" panose="020E0802020502020306" pitchFamily="34" charset="0"/>
              </a:rPr>
              <a:t>Our students </a:t>
            </a:r>
            <a:r>
              <a:rPr lang="en-US" dirty="0" smtClean="0">
                <a:solidFill>
                  <a:schemeClr val="accent6">
                    <a:lumMod val="75000"/>
                  </a:schemeClr>
                </a:solidFill>
                <a:latin typeface="Berlin Sans FB Demi" panose="020E0802020502020306" pitchFamily="34" charset="0"/>
              </a:rPr>
              <a:t>are not yet independent. </a:t>
            </a:r>
            <a:r>
              <a:rPr lang="en-US" dirty="0" smtClean="0">
                <a:solidFill>
                  <a:schemeClr val="accent6">
                    <a:lumMod val="75000"/>
                  </a:schemeClr>
                </a:solidFill>
                <a:latin typeface="Berlin Sans FB Demi" panose="020E0802020502020306" pitchFamily="34" charset="0"/>
              </a:rPr>
              <a:t> They </a:t>
            </a:r>
            <a:r>
              <a:rPr lang="en-US" dirty="0" smtClean="0">
                <a:solidFill>
                  <a:schemeClr val="accent6">
                    <a:lumMod val="75000"/>
                  </a:schemeClr>
                </a:solidFill>
                <a:latin typeface="Berlin Sans FB Demi" panose="020E0802020502020306" pitchFamily="34" charset="0"/>
              </a:rPr>
              <a:t>still</a:t>
            </a:r>
          </a:p>
          <a:p>
            <a:pPr algn="ctr"/>
            <a:r>
              <a:rPr lang="en-US" dirty="0" smtClean="0">
                <a:solidFill>
                  <a:schemeClr val="accent6">
                    <a:lumMod val="75000"/>
                  </a:schemeClr>
                </a:solidFill>
                <a:latin typeface="Berlin Sans FB Demi" panose="020E0802020502020306" pitchFamily="34" charset="0"/>
              </a:rPr>
              <a:t>need support in these areas to continue learning how to be responsible citizens.</a:t>
            </a:r>
            <a:endParaRPr lang="en-US" dirty="0">
              <a:solidFill>
                <a:schemeClr val="accent6">
                  <a:lumMod val="75000"/>
                </a:schemeClr>
              </a:solidFill>
              <a:latin typeface="Berlin Sans FB Demi" panose="020E0802020502020306" pitchFamily="34" charset="0"/>
            </a:endParaRPr>
          </a:p>
        </p:txBody>
      </p:sp>
    </p:spTree>
    <p:extLst>
      <p:ext uri="{BB962C8B-B14F-4D97-AF65-F5344CB8AC3E}">
        <p14:creationId xmlns:p14="http://schemas.microsoft.com/office/powerpoint/2010/main" val="391446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0"/>
            <a:ext cx="67056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Class Websites</a:t>
            </a:r>
          </a:p>
          <a:p>
            <a:endParaRPr lang="en-US" dirty="0"/>
          </a:p>
        </p:txBody>
      </p:sp>
      <p:sp>
        <p:nvSpPr>
          <p:cNvPr id="2" name="Rectangle 1"/>
          <p:cNvSpPr/>
          <p:nvPr/>
        </p:nvSpPr>
        <p:spPr>
          <a:xfrm>
            <a:off x="838200" y="2057400"/>
            <a:ext cx="6914072" cy="523220"/>
          </a:xfrm>
          <a:prstGeom prst="rect">
            <a:avLst/>
          </a:prstGeom>
        </p:spPr>
        <p:txBody>
          <a:bodyPr wrap="none">
            <a:spAutoFit/>
          </a:bodyPr>
          <a:lstStyle/>
          <a:p>
            <a:r>
              <a:rPr lang="en-US" sz="2800" dirty="0">
                <a:hlinkClick r:id="rId2"/>
              </a:rPr>
              <a:t>http://sbirnbaumhorizon.weebly.com</a:t>
            </a:r>
            <a:r>
              <a:rPr lang="en-US" sz="2800" dirty="0" smtClean="0">
                <a:hlinkClick r:id="rId2"/>
              </a:rPr>
              <a:t>/</a:t>
            </a:r>
            <a:r>
              <a:rPr lang="en-US" sz="2800" dirty="0" smtClean="0"/>
              <a:t> </a:t>
            </a:r>
            <a:endParaRPr lang="en-US" sz="2800" dirty="0"/>
          </a:p>
        </p:txBody>
      </p:sp>
      <p:sp>
        <p:nvSpPr>
          <p:cNvPr id="5" name="TextBox 4"/>
          <p:cNvSpPr txBox="1"/>
          <p:nvPr/>
        </p:nvSpPr>
        <p:spPr>
          <a:xfrm>
            <a:off x="1295400" y="3048000"/>
            <a:ext cx="7324441" cy="1754326"/>
          </a:xfrm>
          <a:prstGeom prst="rect">
            <a:avLst/>
          </a:prstGeom>
          <a:noFill/>
        </p:spPr>
        <p:txBody>
          <a:bodyPr wrap="none" rtlCol="0">
            <a:spAutoFit/>
          </a:bodyPr>
          <a:lstStyle/>
          <a:p>
            <a:r>
              <a:rPr lang="en-US" dirty="0" smtClean="0"/>
              <a:t>Now for a quick tour of my classroom website!</a:t>
            </a:r>
          </a:p>
          <a:p>
            <a:endParaRPr lang="en-US" dirty="0"/>
          </a:p>
          <a:p>
            <a:r>
              <a:rPr lang="en-US" dirty="0" smtClean="0"/>
              <a:t>I plan on uploading new content to each subject as we learn </a:t>
            </a:r>
          </a:p>
          <a:p>
            <a:r>
              <a:rPr lang="en-US" dirty="0" smtClean="0"/>
              <a:t>new concepts. This will typically occur Friday evenings. I will </a:t>
            </a:r>
          </a:p>
          <a:p>
            <a:r>
              <a:rPr lang="en-US" dirty="0" smtClean="0"/>
              <a:t>ALWAYS post extra copies of homework, rubrics and assignment</a:t>
            </a:r>
          </a:p>
          <a:p>
            <a:r>
              <a:rPr lang="en-US" dirty="0" smtClean="0"/>
              <a:t>Information with all new assignments.</a:t>
            </a:r>
            <a:endParaRPr lang="en-US" dirty="0"/>
          </a:p>
        </p:txBody>
      </p:sp>
    </p:spTree>
    <p:extLst>
      <p:ext uri="{BB962C8B-B14F-4D97-AF65-F5344CB8AC3E}">
        <p14:creationId xmlns:p14="http://schemas.microsoft.com/office/powerpoint/2010/main" val="405847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28600"/>
            <a:ext cx="4572000" cy="1569660"/>
          </a:xfrm>
          <a:prstGeom prst="rect">
            <a:avLst/>
          </a:prstGeom>
          <a:noFill/>
        </p:spPr>
        <p:txBody>
          <a:bodyPr>
            <a:spAutoFit/>
          </a:bodyPr>
          <a:lstStyle/>
          <a:p>
            <a:pPr algn="ctr" fontAlgn="auto">
              <a:spcBef>
                <a:spcPts val="0"/>
              </a:spcBef>
              <a:spcAft>
                <a:spcPts val="0"/>
              </a:spcAft>
              <a:defRPr/>
            </a:pP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Library</a:t>
            </a:r>
          </a:p>
        </p:txBody>
      </p:sp>
      <p:sp>
        <p:nvSpPr>
          <p:cNvPr id="17410" name="TextBox 4"/>
          <p:cNvSpPr txBox="1">
            <a:spLocks noChangeArrowheads="1"/>
          </p:cNvSpPr>
          <p:nvPr/>
        </p:nvSpPr>
        <p:spPr bwMode="auto">
          <a:xfrm>
            <a:off x="381000" y="1828800"/>
            <a:ext cx="8515350" cy="369888"/>
          </a:xfrm>
          <a:prstGeom prst="rect">
            <a:avLst/>
          </a:prstGeom>
          <a:noFill/>
          <a:ln w="9525">
            <a:noFill/>
            <a:miter lim="800000"/>
            <a:headEnd/>
            <a:tailEnd/>
          </a:ln>
        </p:spPr>
        <p:txBody>
          <a:bodyPr wrap="none">
            <a:spAutoFit/>
          </a:bodyPr>
          <a:lstStyle/>
          <a:p>
            <a:r>
              <a:rPr lang="en-US" dirty="0">
                <a:latin typeface="Calibri" pitchFamily="34" charset="0"/>
              </a:rPr>
              <a:t>Helps to support the students and staff in their quest for Information and Media Literacy.</a:t>
            </a:r>
          </a:p>
        </p:txBody>
      </p:sp>
      <p:sp>
        <p:nvSpPr>
          <p:cNvPr id="17411" name="TextBox 5"/>
          <p:cNvSpPr txBox="1">
            <a:spLocks noChangeArrowheads="1"/>
          </p:cNvSpPr>
          <p:nvPr/>
        </p:nvSpPr>
        <p:spPr bwMode="auto">
          <a:xfrm>
            <a:off x="685800" y="2819400"/>
            <a:ext cx="6036845" cy="369332"/>
          </a:xfrm>
          <a:prstGeom prst="rect">
            <a:avLst/>
          </a:prstGeom>
          <a:noFill/>
          <a:ln w="9525">
            <a:noFill/>
            <a:miter lim="800000"/>
            <a:headEnd/>
            <a:tailEnd/>
          </a:ln>
        </p:spPr>
        <p:txBody>
          <a:bodyPr wrap="none">
            <a:spAutoFit/>
          </a:bodyPr>
          <a:lstStyle/>
          <a:p>
            <a:pPr>
              <a:buFont typeface="Wingdings" pitchFamily="2" charset="2"/>
              <a:buChar char="Ø"/>
            </a:pPr>
            <a:r>
              <a:rPr lang="en-US" dirty="0">
                <a:latin typeface="Calibri" pitchFamily="34" charset="0"/>
              </a:rPr>
              <a:t>Students learn to use library </a:t>
            </a:r>
            <a:r>
              <a:rPr lang="en-US" dirty="0" smtClean="0">
                <a:latin typeface="Calibri" pitchFamily="34" charset="0"/>
              </a:rPr>
              <a:t>resources such as the catalogue </a:t>
            </a:r>
            <a:endParaRPr lang="en-US" dirty="0">
              <a:latin typeface="Calibri" pitchFamily="34" charset="0"/>
            </a:endParaRPr>
          </a:p>
        </p:txBody>
      </p:sp>
      <p:sp>
        <p:nvSpPr>
          <p:cNvPr id="17412" name="TextBox 6"/>
          <p:cNvSpPr txBox="1">
            <a:spLocks noChangeArrowheads="1"/>
          </p:cNvSpPr>
          <p:nvPr/>
        </p:nvSpPr>
        <p:spPr bwMode="auto">
          <a:xfrm>
            <a:off x="685800" y="3188732"/>
            <a:ext cx="7289800" cy="646113"/>
          </a:xfrm>
          <a:prstGeom prst="rect">
            <a:avLst/>
          </a:prstGeom>
          <a:noFill/>
          <a:ln w="9525">
            <a:noFill/>
            <a:miter lim="800000"/>
            <a:headEnd/>
            <a:tailEnd/>
          </a:ln>
        </p:spPr>
        <p:txBody>
          <a:bodyPr wrap="none">
            <a:spAutoFit/>
          </a:bodyPr>
          <a:lstStyle/>
          <a:p>
            <a:pPr>
              <a:buFont typeface="Wingdings" pitchFamily="2" charset="2"/>
              <a:buChar char="Ø"/>
            </a:pPr>
            <a:r>
              <a:rPr lang="en-US" dirty="0">
                <a:latin typeface="Calibri" pitchFamily="34" charset="0"/>
              </a:rPr>
              <a:t>Students use their skills to locate needed information for school as well as</a:t>
            </a:r>
          </a:p>
          <a:p>
            <a:r>
              <a:rPr lang="en-US" dirty="0">
                <a:latin typeface="Calibri" pitchFamily="34" charset="0"/>
              </a:rPr>
              <a:t>    personal uses.</a:t>
            </a:r>
          </a:p>
        </p:txBody>
      </p:sp>
      <p:sp>
        <p:nvSpPr>
          <p:cNvPr id="17413" name="TextBox 7"/>
          <p:cNvSpPr txBox="1">
            <a:spLocks noChangeArrowheads="1"/>
          </p:cNvSpPr>
          <p:nvPr/>
        </p:nvSpPr>
        <p:spPr bwMode="auto">
          <a:xfrm>
            <a:off x="685800" y="2362200"/>
            <a:ext cx="7114320" cy="369332"/>
          </a:xfrm>
          <a:prstGeom prst="rect">
            <a:avLst/>
          </a:prstGeom>
          <a:noFill/>
          <a:ln w="9525">
            <a:noFill/>
            <a:miter lim="800000"/>
            <a:headEnd/>
            <a:tailEnd/>
          </a:ln>
        </p:spPr>
        <p:txBody>
          <a:bodyPr wrap="none">
            <a:spAutoFit/>
          </a:bodyPr>
          <a:lstStyle/>
          <a:p>
            <a:pPr>
              <a:buFont typeface="Wingdings" pitchFamily="2" charset="2"/>
              <a:buChar char="Ø"/>
            </a:pPr>
            <a:r>
              <a:rPr lang="en-US" dirty="0">
                <a:latin typeface="Calibri" pitchFamily="34" charset="0"/>
              </a:rPr>
              <a:t>Students come </a:t>
            </a:r>
            <a:r>
              <a:rPr lang="en-US" dirty="0" smtClean="0">
                <a:latin typeface="Calibri" pitchFamily="34" charset="0"/>
              </a:rPr>
              <a:t>weekly </a:t>
            </a:r>
            <a:r>
              <a:rPr lang="en-US" dirty="0">
                <a:latin typeface="Calibri" pitchFamily="34" charset="0"/>
              </a:rPr>
              <a:t>as a class as well as other times when needed.</a:t>
            </a:r>
          </a:p>
        </p:txBody>
      </p:sp>
      <p:sp>
        <p:nvSpPr>
          <p:cNvPr id="17414" name="TextBox 8"/>
          <p:cNvSpPr txBox="1">
            <a:spLocks noChangeArrowheads="1"/>
          </p:cNvSpPr>
          <p:nvPr/>
        </p:nvSpPr>
        <p:spPr bwMode="auto">
          <a:xfrm>
            <a:off x="641998" y="3780090"/>
            <a:ext cx="7458517" cy="646331"/>
          </a:xfrm>
          <a:prstGeom prst="rect">
            <a:avLst/>
          </a:prstGeom>
          <a:noFill/>
          <a:ln w="9525">
            <a:noFill/>
            <a:miter lim="800000"/>
            <a:headEnd/>
            <a:tailEnd/>
          </a:ln>
        </p:spPr>
        <p:txBody>
          <a:bodyPr wrap="none">
            <a:spAutoFit/>
          </a:bodyPr>
          <a:lstStyle/>
          <a:p>
            <a:pPr>
              <a:buFont typeface="Wingdings" pitchFamily="2" charset="2"/>
              <a:buChar char="Ø"/>
            </a:pPr>
            <a:r>
              <a:rPr lang="en-US" dirty="0">
                <a:latin typeface="Calibri" pitchFamily="34" charset="0"/>
              </a:rPr>
              <a:t>Students are encouraged to select ‘free choice’ books for pleasure reading.</a:t>
            </a:r>
          </a:p>
          <a:p>
            <a:r>
              <a:rPr lang="en-US" dirty="0">
                <a:latin typeface="Calibri" pitchFamily="34" charset="0"/>
              </a:rPr>
              <a:t>    </a:t>
            </a:r>
            <a:r>
              <a:rPr lang="en-US" dirty="0" smtClean="0">
                <a:latin typeface="Calibri" pitchFamily="34" charset="0"/>
              </a:rPr>
              <a:t>The 4</a:t>
            </a:r>
            <a:r>
              <a:rPr lang="en-US" baseline="30000" dirty="0" smtClean="0">
                <a:latin typeface="Calibri" pitchFamily="34" charset="0"/>
              </a:rPr>
              <a:t>th</a:t>
            </a:r>
            <a:r>
              <a:rPr lang="en-US" dirty="0" smtClean="0">
                <a:latin typeface="Calibri" pitchFamily="34" charset="0"/>
              </a:rPr>
              <a:t> </a:t>
            </a:r>
            <a:r>
              <a:rPr lang="en-US" dirty="0" smtClean="0">
                <a:latin typeface="Calibri" pitchFamily="34" charset="0"/>
              </a:rPr>
              <a:t>graders must choose </a:t>
            </a:r>
            <a:r>
              <a:rPr lang="en-US" dirty="0">
                <a:latin typeface="Calibri" pitchFamily="34" charset="0"/>
              </a:rPr>
              <a:t>o</a:t>
            </a:r>
            <a:r>
              <a:rPr lang="en-US" dirty="0" smtClean="0">
                <a:latin typeface="Calibri" pitchFamily="34" charset="0"/>
              </a:rPr>
              <a:t>ne </a:t>
            </a:r>
            <a:r>
              <a:rPr lang="en-US" dirty="0" smtClean="0">
                <a:latin typeface="Calibri" pitchFamily="34" charset="0"/>
              </a:rPr>
              <a:t>book </a:t>
            </a:r>
            <a:r>
              <a:rPr lang="en-US" dirty="0" smtClean="0">
                <a:latin typeface="Calibri" pitchFamily="34" charset="0"/>
              </a:rPr>
              <a:t>on </a:t>
            </a:r>
            <a:r>
              <a:rPr lang="en-US" dirty="0" smtClean="0">
                <a:latin typeface="Calibri" pitchFamily="34" charset="0"/>
              </a:rPr>
              <a:t>their tested reading level</a:t>
            </a:r>
            <a:endParaRPr lang="en-US" dirty="0">
              <a:latin typeface="Calibri" pitchFamily="34" charset="0"/>
            </a:endParaRPr>
          </a:p>
        </p:txBody>
      </p:sp>
      <p:pic>
        <p:nvPicPr>
          <p:cNvPr id="17415" name="Picture 4" descr="C:\Documents and Settings\nbeverag\Local Settings\Temporary Internet Files\Content.IE5\2T1JXQDJ\MCj03710500000[1].wmf"/>
          <p:cNvPicPr>
            <a:picLocks noChangeAspect="1" noChangeArrowheads="1"/>
          </p:cNvPicPr>
          <p:nvPr/>
        </p:nvPicPr>
        <p:blipFill>
          <a:blip r:embed="rId2" cstate="print"/>
          <a:srcRect/>
          <a:stretch>
            <a:fillRect/>
          </a:stretch>
        </p:blipFill>
        <p:spPr bwMode="auto">
          <a:xfrm>
            <a:off x="7086600" y="152400"/>
            <a:ext cx="1428750" cy="1568450"/>
          </a:xfrm>
          <a:prstGeom prst="rect">
            <a:avLst/>
          </a:prstGeom>
          <a:noFill/>
          <a:ln w="9525">
            <a:noFill/>
            <a:miter lim="800000"/>
            <a:headEnd/>
            <a:tailEnd/>
          </a:ln>
        </p:spPr>
      </p:pic>
      <p:pic>
        <p:nvPicPr>
          <p:cNvPr id="17416" name="Picture 5" descr="C:\Documents and Settings\nbeverag\Local Settings\Temporary Internet Files\Content.IE5\8X0XHK14\MPj03997450000[1].jpg"/>
          <p:cNvPicPr>
            <a:picLocks noChangeAspect="1" noChangeArrowheads="1"/>
          </p:cNvPicPr>
          <p:nvPr/>
        </p:nvPicPr>
        <p:blipFill>
          <a:blip r:embed="rId3" cstate="print"/>
          <a:srcRect/>
          <a:stretch>
            <a:fillRect/>
          </a:stretch>
        </p:blipFill>
        <p:spPr bwMode="auto">
          <a:xfrm>
            <a:off x="304800" y="304800"/>
            <a:ext cx="2065338" cy="1376363"/>
          </a:xfrm>
          <a:prstGeom prst="rect">
            <a:avLst/>
          </a:prstGeom>
          <a:noFill/>
          <a:ln w="9525">
            <a:noFill/>
            <a:miter lim="800000"/>
            <a:headEnd/>
            <a:tailEnd/>
          </a:ln>
        </p:spPr>
      </p:pic>
      <p:pic>
        <p:nvPicPr>
          <p:cNvPr id="17417" name="Picture 7" descr="C:\Documents and Settings\nbeverag\Local Settings\Temporary Internet Files\Content.IE5\48KIGDXE\MPj04394160000[1].jpg"/>
          <p:cNvPicPr>
            <a:picLocks noChangeAspect="1" noChangeArrowheads="1"/>
          </p:cNvPicPr>
          <p:nvPr/>
        </p:nvPicPr>
        <p:blipFill>
          <a:blip r:embed="rId4" cstate="print"/>
          <a:srcRect/>
          <a:stretch>
            <a:fillRect/>
          </a:stretch>
        </p:blipFill>
        <p:spPr bwMode="auto">
          <a:xfrm>
            <a:off x="2362200" y="5029200"/>
            <a:ext cx="1524000" cy="1524000"/>
          </a:xfrm>
          <a:prstGeom prst="rect">
            <a:avLst/>
          </a:prstGeom>
          <a:noFill/>
          <a:ln w="9525">
            <a:noFill/>
            <a:miter lim="800000"/>
            <a:headEnd/>
            <a:tailEnd/>
          </a:ln>
        </p:spPr>
      </p:pic>
      <p:pic>
        <p:nvPicPr>
          <p:cNvPr id="17418" name="Picture 10" descr="C:\Documents and Settings\nbeverag\Local Settings\Temporary Internet Files\Content.IE5\2T1JXQDJ\MPj04394880000[1].jpg"/>
          <p:cNvPicPr>
            <a:picLocks noChangeAspect="1" noChangeArrowheads="1"/>
          </p:cNvPicPr>
          <p:nvPr/>
        </p:nvPicPr>
        <p:blipFill>
          <a:blip r:embed="rId5" cstate="print"/>
          <a:srcRect/>
          <a:stretch>
            <a:fillRect/>
          </a:stretch>
        </p:blipFill>
        <p:spPr bwMode="auto">
          <a:xfrm>
            <a:off x="5715000" y="5029200"/>
            <a:ext cx="2154238" cy="1428750"/>
          </a:xfrm>
          <a:prstGeom prst="rect">
            <a:avLst/>
          </a:prstGeom>
          <a:noFill/>
          <a:ln w="9525">
            <a:noFill/>
            <a:miter lim="800000"/>
            <a:headEnd/>
            <a:tailEnd/>
          </a:ln>
        </p:spPr>
      </p:pic>
      <p:sp>
        <p:nvSpPr>
          <p:cNvPr id="2" name="5-Point Star 1"/>
          <p:cNvSpPr/>
          <p:nvPr/>
        </p:nvSpPr>
        <p:spPr>
          <a:xfrm rot="20181179">
            <a:off x="156369" y="4490621"/>
            <a:ext cx="2362200" cy="2057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Don’t lose Library Books</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irl Reading a 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2166" y="3733800"/>
            <a:ext cx="2452573" cy="26146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86200" y="-152400"/>
            <a:ext cx="3657600" cy="853440"/>
          </a:xfrm>
        </p:spPr>
        <p:txBody>
          <a:bodyPr vert="horz" wrap="square" lIns="91440" tIns="45720" rIns="91440" bIns="45720" numCol="1" anchorCtr="0" compatLnSpc="1">
            <a:prstTxWarp prst="textNoShape">
              <a:avLst/>
            </a:prstTxWarp>
          </a:bodyPr>
          <a:lstStyle/>
          <a:p>
            <a:pPr algn="ctr" eaLnBrk="1" hangingPunct="1"/>
            <a:r>
              <a:rPr lang="en-US" b="1" dirty="0" smtClean="0">
                <a:effectLst>
                  <a:outerShdw blurRad="38100" dist="38100" dir="2700000" algn="tl">
                    <a:srgbClr val="C0C0C0"/>
                  </a:outerShdw>
                </a:effectLst>
                <a:latin typeface="Arial" charset="0"/>
              </a:rPr>
              <a:t>Reading</a:t>
            </a:r>
          </a:p>
        </p:txBody>
      </p:sp>
      <p:sp>
        <p:nvSpPr>
          <p:cNvPr id="66562" name="Content Placeholder 2"/>
          <p:cNvSpPr>
            <a:spLocks noGrp="1"/>
          </p:cNvSpPr>
          <p:nvPr>
            <p:ph idx="1"/>
          </p:nvPr>
        </p:nvSpPr>
        <p:spPr>
          <a:xfrm>
            <a:off x="457200" y="914400"/>
            <a:ext cx="7239000" cy="5410200"/>
          </a:xfrm>
        </p:spPr>
        <p:txBody>
          <a:bodyPr>
            <a:normAutofit/>
          </a:bodyPr>
          <a:lstStyle/>
          <a:p>
            <a:pPr eaLnBrk="1" hangingPunct="1"/>
            <a:r>
              <a:rPr lang="en-US" sz="2700" dirty="0" smtClean="0"/>
              <a:t>Students are tested on their Reading Level in multiple ways: BRI – out loud to </a:t>
            </a:r>
            <a:r>
              <a:rPr lang="en-US" sz="2700" dirty="0" smtClean="0"/>
              <a:t>me; </a:t>
            </a:r>
            <a:r>
              <a:rPr lang="en-US" sz="2700" dirty="0" smtClean="0"/>
              <a:t>SRI – silently on own</a:t>
            </a:r>
          </a:p>
          <a:p>
            <a:pPr eaLnBrk="1" hangingPunct="1"/>
            <a:r>
              <a:rPr lang="en-US" sz="2700" dirty="0" smtClean="0"/>
              <a:t>4</a:t>
            </a:r>
            <a:r>
              <a:rPr lang="en-US" sz="2700" baseline="30000" dirty="0" smtClean="0"/>
              <a:t>th</a:t>
            </a:r>
            <a:r>
              <a:rPr lang="en-US" sz="2700" dirty="0" smtClean="0"/>
              <a:t> Grade </a:t>
            </a:r>
            <a:r>
              <a:rPr lang="en-US" sz="2700" dirty="0" smtClean="0"/>
              <a:t>Level text each week</a:t>
            </a:r>
          </a:p>
          <a:p>
            <a:pPr eaLnBrk="1" hangingPunct="1"/>
            <a:r>
              <a:rPr lang="en-US" sz="2700" dirty="0" smtClean="0"/>
              <a:t>Real Life stories</a:t>
            </a:r>
          </a:p>
          <a:p>
            <a:pPr eaLnBrk="1" hangingPunct="1"/>
            <a:r>
              <a:rPr lang="en-US" sz="2700" dirty="0" smtClean="0"/>
              <a:t>Questioning about reading builds comprehension and understanding…makes connections</a:t>
            </a:r>
          </a:p>
          <a:p>
            <a:pPr marL="68580" indent="0" eaLnBrk="1" hangingPunct="1">
              <a:buNone/>
            </a:pPr>
            <a:endParaRPr lang="en-US" dirty="0" smtClean="0"/>
          </a:p>
        </p:txBody>
      </p:sp>
      <p:pic>
        <p:nvPicPr>
          <p:cNvPr id="3076" name="Picture 4" descr="Girl Listening to Book on CD Play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769229"/>
            <a:ext cx="2667000" cy="1631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387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76962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Assignments</a:t>
            </a:r>
          </a:p>
          <a:p>
            <a:endParaRPr lang="en-US" dirty="0"/>
          </a:p>
        </p:txBody>
      </p:sp>
      <p:sp>
        <p:nvSpPr>
          <p:cNvPr id="3" name="TextBox 2"/>
          <p:cNvSpPr txBox="1"/>
          <p:nvPr/>
        </p:nvSpPr>
        <p:spPr>
          <a:xfrm>
            <a:off x="457200" y="861775"/>
            <a:ext cx="8305800" cy="861774"/>
          </a:xfrm>
          <a:prstGeom prst="rect">
            <a:avLst/>
          </a:prstGeom>
          <a:noFill/>
        </p:spPr>
        <p:txBody>
          <a:bodyPr wrap="square" rtlCol="0">
            <a:spAutoFit/>
          </a:bodyPr>
          <a:lstStyle/>
          <a:p>
            <a:pPr algn="ctr">
              <a:spcBef>
                <a:spcPct val="50000"/>
              </a:spcBef>
            </a:pPr>
            <a:r>
              <a:rPr lang="en-US" sz="3200" b="1" dirty="0" smtClean="0">
                <a:latin typeface="Broadway" panose="04040905080B02020502" pitchFamily="82" charset="0"/>
              </a:rPr>
              <a:t>Reading Logs</a:t>
            </a:r>
          </a:p>
          <a:p>
            <a:endParaRPr lang="en-US" dirty="0"/>
          </a:p>
        </p:txBody>
      </p:sp>
      <p:sp>
        <p:nvSpPr>
          <p:cNvPr id="7" name="Control 2"/>
          <p:cNvSpPr>
            <a:spLocks noChangeArrowheads="1" noChangeShapeType="1"/>
          </p:cNvSpPr>
          <p:nvPr/>
        </p:nvSpPr>
        <p:spPr bwMode="auto">
          <a:xfrm>
            <a:off x="2136775" y="4073525"/>
            <a:ext cx="7280275" cy="50609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002937285"/>
              </p:ext>
            </p:extLst>
          </p:nvPr>
        </p:nvGraphicFramePr>
        <p:xfrm>
          <a:off x="2086042" y="1447800"/>
          <a:ext cx="5048114" cy="3691447"/>
        </p:xfrm>
        <a:graphic>
          <a:graphicData uri="http://schemas.openxmlformats.org/drawingml/2006/table">
            <a:tbl>
              <a:tblPr/>
              <a:tblGrid>
                <a:gridCol w="1776717"/>
                <a:gridCol w="1482370"/>
                <a:gridCol w="1789027"/>
              </a:tblGrid>
              <a:tr h="695052">
                <a:tc>
                  <a:txBody>
                    <a:bodyPr/>
                    <a:lstStyle/>
                    <a:p>
                      <a:pPr marR="0" indent="0" algn="ctr" rtl="0">
                        <a:lnSpc>
                          <a:spcPct val="119000"/>
                        </a:lnSpc>
                        <a:spcBef>
                          <a:spcPts val="0"/>
                        </a:spcBef>
                        <a:spcAft>
                          <a:spcPts val="600"/>
                        </a:spcAft>
                      </a:pPr>
                      <a:r>
                        <a:rPr lang="en-US" sz="2000" kern="1400" dirty="0">
                          <a:solidFill>
                            <a:srgbClr val="3B618E"/>
                          </a:solidFill>
                          <a:effectLst/>
                          <a:latin typeface="Century Gothic"/>
                        </a:rPr>
                        <a:t>James</a:t>
                      </a:r>
                      <a:endParaRPr lang="en-US" sz="1000" kern="1400" dirty="0">
                        <a:solidFill>
                          <a:srgbClr val="000000"/>
                        </a:solidFill>
                        <a:effectLst/>
                        <a:latin typeface="Calibri"/>
                      </a:endParaRPr>
                    </a:p>
                    <a:p>
                      <a:pPr marR="0" indent="0" algn="r" rtl="0">
                        <a:lnSpc>
                          <a:spcPct val="69000"/>
                        </a:lnSpc>
                        <a:spcBef>
                          <a:spcPts val="0"/>
                        </a:spcBef>
                        <a:spcAft>
                          <a:spcPts val="400"/>
                        </a:spcAft>
                      </a:pPr>
                      <a:r>
                        <a:rPr lang="en-US" sz="1050" kern="1400" dirty="0">
                          <a:solidFill>
                            <a:srgbClr val="3B618E"/>
                          </a:solidFill>
                          <a:effectLst/>
                          <a:latin typeface="Century Gothic"/>
                        </a:rPr>
                        <a:t>reads </a:t>
                      </a:r>
                      <a:r>
                        <a:rPr lang="en-US" sz="1050" kern="1400" dirty="0" smtClean="0">
                          <a:solidFill>
                            <a:srgbClr val="3B618E"/>
                          </a:solidFill>
                          <a:effectLst/>
                          <a:latin typeface="Century Gothic"/>
                        </a:rPr>
                        <a:t>30 </a:t>
                      </a:r>
                      <a:r>
                        <a:rPr lang="en-US" sz="1050" kern="1400" dirty="0">
                          <a:solidFill>
                            <a:srgbClr val="3B618E"/>
                          </a:solidFill>
                          <a:effectLst/>
                          <a:latin typeface="Century Gothic"/>
                        </a:rPr>
                        <a:t>minutes per night, </a:t>
                      </a:r>
                      <a:endParaRPr lang="en-US" sz="1000" kern="1400" dirty="0">
                        <a:solidFill>
                          <a:srgbClr val="000000"/>
                        </a:solidFill>
                        <a:effectLst/>
                        <a:latin typeface="Calibri"/>
                      </a:endParaRPr>
                    </a:p>
                    <a:p>
                      <a:pPr marR="0" indent="0" algn="r" rtl="0">
                        <a:lnSpc>
                          <a:spcPct val="69000"/>
                        </a:lnSpc>
                        <a:spcBef>
                          <a:spcPts val="0"/>
                        </a:spcBef>
                        <a:spcAft>
                          <a:spcPts val="400"/>
                        </a:spcAft>
                      </a:pPr>
                      <a:r>
                        <a:rPr lang="en-US" sz="1050" kern="1400" dirty="0">
                          <a:solidFill>
                            <a:srgbClr val="3B618E"/>
                          </a:solidFill>
                          <a:effectLst/>
                          <a:latin typeface="Century Gothic"/>
                        </a:rPr>
                        <a:t>5 times per week</a:t>
                      </a:r>
                      <a:endParaRPr lang="en-US" sz="10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ctr" rtl="0">
                        <a:lnSpc>
                          <a:spcPct val="119000"/>
                        </a:lnSpc>
                        <a:spcBef>
                          <a:spcPts val="0"/>
                        </a:spcBef>
                        <a:spcAft>
                          <a:spcPts val="600"/>
                        </a:spcAft>
                      </a:pPr>
                      <a:r>
                        <a:rPr lang="en-US" sz="1400" kern="1400">
                          <a:solidFill>
                            <a:srgbClr val="000000"/>
                          </a:solidFill>
                          <a:effectLst/>
                          <a:latin typeface="Century Gothic"/>
                        </a:rPr>
                        <a:t> </a:t>
                      </a:r>
                      <a:endParaRPr lang="en-US" sz="700" kern="140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ctr" rtl="0">
                        <a:lnSpc>
                          <a:spcPct val="119000"/>
                        </a:lnSpc>
                        <a:spcBef>
                          <a:spcPts val="0"/>
                        </a:spcBef>
                        <a:spcAft>
                          <a:spcPts val="600"/>
                        </a:spcAft>
                      </a:pPr>
                      <a:r>
                        <a:rPr lang="en-US" sz="2000" kern="1400" dirty="0">
                          <a:solidFill>
                            <a:srgbClr val="3B618E"/>
                          </a:solidFill>
                          <a:effectLst/>
                          <a:latin typeface="Century Gothic"/>
                        </a:rPr>
                        <a:t>Travis</a:t>
                      </a:r>
                      <a:endParaRPr lang="en-US" sz="1000" kern="1400" dirty="0">
                        <a:solidFill>
                          <a:srgbClr val="000000"/>
                        </a:solidFill>
                        <a:effectLst/>
                        <a:latin typeface="Calibri"/>
                      </a:endParaRPr>
                    </a:p>
                    <a:p>
                      <a:pPr marR="0" indent="0" algn="l" rtl="0">
                        <a:lnSpc>
                          <a:spcPct val="69000"/>
                        </a:lnSpc>
                        <a:spcBef>
                          <a:spcPts val="0"/>
                        </a:spcBef>
                        <a:spcAft>
                          <a:spcPts val="400"/>
                        </a:spcAft>
                      </a:pPr>
                      <a:r>
                        <a:rPr lang="en-US" sz="1050" kern="1400" dirty="0">
                          <a:solidFill>
                            <a:srgbClr val="3B618E"/>
                          </a:solidFill>
                          <a:effectLst/>
                          <a:latin typeface="Century Gothic"/>
                        </a:rPr>
                        <a:t>reads 10 minutes per night, </a:t>
                      </a:r>
                      <a:endParaRPr lang="en-US" sz="1000" kern="1400" dirty="0">
                        <a:solidFill>
                          <a:srgbClr val="000000"/>
                        </a:solidFill>
                        <a:effectLst/>
                        <a:latin typeface="Calibri"/>
                      </a:endParaRPr>
                    </a:p>
                    <a:p>
                      <a:pPr marR="0" indent="0" algn="l" rtl="0">
                        <a:lnSpc>
                          <a:spcPct val="69000"/>
                        </a:lnSpc>
                        <a:spcBef>
                          <a:spcPts val="0"/>
                        </a:spcBef>
                        <a:spcAft>
                          <a:spcPts val="400"/>
                        </a:spcAft>
                      </a:pPr>
                      <a:r>
                        <a:rPr lang="en-US" sz="1050" kern="1400" dirty="0">
                          <a:solidFill>
                            <a:srgbClr val="3B618E"/>
                          </a:solidFill>
                          <a:effectLst/>
                          <a:latin typeface="Century Gothic"/>
                        </a:rPr>
                        <a:t>5 times per week...or not at all</a:t>
                      </a:r>
                      <a:endParaRPr lang="en-US" sz="1000" kern="1400" dirty="0">
                        <a:solidFill>
                          <a:srgbClr val="000000"/>
                        </a:solidFill>
                        <a:effectLst/>
                        <a:latin typeface="Calibri"/>
                      </a:endParaRPr>
                    </a:p>
                  </a:txBody>
                  <a:tcPr marL="25359" marR="25359" marT="25359" marB="25359">
                    <a:lnL>
                      <a:noFill/>
                    </a:lnL>
                    <a:lnR>
                      <a:noFill/>
                    </a:lnR>
                    <a:lnT>
                      <a:noFill/>
                    </a:lnT>
                    <a:lnB>
                      <a:noFill/>
                    </a:lnB>
                  </a:tcPr>
                </a:tc>
              </a:tr>
              <a:tr h="695052">
                <a:tc>
                  <a:txBody>
                    <a:bodyPr/>
                    <a:lstStyle/>
                    <a:p>
                      <a:pPr marR="0" indent="0" algn="l" rtl="0">
                        <a:lnSpc>
                          <a:spcPct val="69000"/>
                        </a:lnSpc>
                        <a:spcBef>
                          <a:spcPts val="0"/>
                        </a:spcBef>
                        <a:spcAft>
                          <a:spcPts val="600"/>
                        </a:spcAft>
                      </a:pPr>
                      <a:r>
                        <a:rPr lang="en-US" sz="1200" u="sng" kern="1400" dirty="0">
                          <a:solidFill>
                            <a:srgbClr val="003366"/>
                          </a:solidFill>
                          <a:effectLst/>
                          <a:latin typeface="Century Gothic"/>
                        </a:rPr>
                        <a:t>In one week:</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800" kern="1400" dirty="0" smtClean="0">
                          <a:solidFill>
                            <a:srgbClr val="003366"/>
                          </a:solidFill>
                          <a:effectLst/>
                          <a:latin typeface="Century Gothic"/>
                        </a:rPr>
                        <a:t>150</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l" rtl="0">
                        <a:lnSpc>
                          <a:spcPct val="119000"/>
                        </a:lnSpc>
                        <a:spcBef>
                          <a:spcPts val="0"/>
                        </a:spcBef>
                        <a:spcAft>
                          <a:spcPts val="600"/>
                        </a:spcAft>
                      </a:pPr>
                      <a:r>
                        <a:rPr lang="en-US" sz="1400" kern="1400" dirty="0">
                          <a:solidFill>
                            <a:srgbClr val="003366"/>
                          </a:solidFill>
                          <a:effectLst/>
                          <a:latin typeface="Century Gothic"/>
                        </a:rPr>
                        <a:t> </a:t>
                      </a:r>
                      <a:endParaRPr lang="en-US" sz="7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r" rtl="0">
                        <a:lnSpc>
                          <a:spcPct val="69000"/>
                        </a:lnSpc>
                        <a:spcBef>
                          <a:spcPts val="0"/>
                        </a:spcBef>
                        <a:spcAft>
                          <a:spcPts val="600"/>
                        </a:spcAft>
                      </a:pPr>
                      <a:r>
                        <a:rPr lang="en-US" sz="1200" u="sng" kern="1400" dirty="0">
                          <a:solidFill>
                            <a:srgbClr val="003366"/>
                          </a:solidFill>
                          <a:effectLst/>
                          <a:latin typeface="Century Gothic"/>
                        </a:rPr>
                        <a:t>In one week:</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800" kern="1400" dirty="0">
                          <a:solidFill>
                            <a:srgbClr val="003366"/>
                          </a:solidFill>
                          <a:effectLst/>
                          <a:latin typeface="Century Gothic"/>
                        </a:rPr>
                        <a:t>50</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r>
              <a:tr h="695052">
                <a:tc>
                  <a:txBody>
                    <a:bodyPr/>
                    <a:lstStyle/>
                    <a:p>
                      <a:pPr marR="0" indent="0" algn="l" rtl="0">
                        <a:lnSpc>
                          <a:spcPct val="69000"/>
                        </a:lnSpc>
                        <a:spcBef>
                          <a:spcPts val="0"/>
                        </a:spcBef>
                        <a:spcAft>
                          <a:spcPts val="600"/>
                        </a:spcAft>
                      </a:pPr>
                      <a:r>
                        <a:rPr lang="en-US" sz="1200" u="sng" kern="1400" dirty="0">
                          <a:solidFill>
                            <a:srgbClr val="003366"/>
                          </a:solidFill>
                          <a:effectLst/>
                          <a:latin typeface="Century Gothic"/>
                        </a:rPr>
                        <a:t>In one month:</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800" kern="1400" dirty="0" smtClean="0">
                          <a:solidFill>
                            <a:srgbClr val="003366"/>
                          </a:solidFill>
                          <a:effectLst/>
                          <a:latin typeface="Century Gothic"/>
                        </a:rPr>
                        <a:t>600</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l" rtl="0">
                        <a:lnSpc>
                          <a:spcPct val="119000"/>
                        </a:lnSpc>
                        <a:spcBef>
                          <a:spcPts val="0"/>
                        </a:spcBef>
                        <a:spcAft>
                          <a:spcPts val="600"/>
                        </a:spcAft>
                      </a:pPr>
                      <a:r>
                        <a:rPr lang="en-US" sz="1400" kern="1400" dirty="0">
                          <a:solidFill>
                            <a:srgbClr val="003366"/>
                          </a:solidFill>
                          <a:effectLst/>
                          <a:latin typeface="Century Gothic"/>
                        </a:rPr>
                        <a:t> </a:t>
                      </a:r>
                      <a:endParaRPr lang="en-US" sz="7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r" rtl="0">
                        <a:lnSpc>
                          <a:spcPct val="69000"/>
                        </a:lnSpc>
                        <a:spcBef>
                          <a:spcPts val="0"/>
                        </a:spcBef>
                        <a:spcAft>
                          <a:spcPts val="600"/>
                        </a:spcAft>
                      </a:pPr>
                      <a:r>
                        <a:rPr lang="en-US" sz="1200" u="sng" kern="1400" dirty="0">
                          <a:solidFill>
                            <a:srgbClr val="003366"/>
                          </a:solidFill>
                          <a:effectLst/>
                          <a:latin typeface="Century Gothic"/>
                        </a:rPr>
                        <a:t>In one month:</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800" kern="1400" dirty="0">
                          <a:solidFill>
                            <a:srgbClr val="003366"/>
                          </a:solidFill>
                          <a:effectLst/>
                          <a:latin typeface="Century Gothic"/>
                        </a:rPr>
                        <a:t>200</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r>
              <a:tr h="695052">
                <a:tc>
                  <a:txBody>
                    <a:bodyPr/>
                    <a:lstStyle/>
                    <a:p>
                      <a:pPr marR="0" indent="0" algn="l" rtl="0">
                        <a:lnSpc>
                          <a:spcPct val="69000"/>
                        </a:lnSpc>
                        <a:spcBef>
                          <a:spcPts val="0"/>
                        </a:spcBef>
                        <a:spcAft>
                          <a:spcPts val="600"/>
                        </a:spcAft>
                      </a:pPr>
                      <a:r>
                        <a:rPr lang="en-US" sz="1200" u="sng" kern="1400" dirty="0">
                          <a:solidFill>
                            <a:srgbClr val="003366"/>
                          </a:solidFill>
                          <a:effectLst/>
                          <a:latin typeface="Century Gothic"/>
                        </a:rPr>
                        <a:t>In one school year:</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800" kern="1400" dirty="0" smtClean="0">
                          <a:solidFill>
                            <a:srgbClr val="003366"/>
                          </a:solidFill>
                          <a:effectLst/>
                          <a:latin typeface="Century Gothic"/>
                        </a:rPr>
                        <a:t>5,400</a:t>
                      </a:r>
                      <a:endParaRPr lang="en-US" sz="1000" kern="1400" dirty="0">
                        <a:solidFill>
                          <a:srgbClr val="000000"/>
                        </a:solidFill>
                        <a:effectLst/>
                        <a:latin typeface="Calibri"/>
                      </a:endParaRPr>
                    </a:p>
                    <a:p>
                      <a:pPr marR="0" indent="0" algn="l"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l" rtl="0">
                        <a:lnSpc>
                          <a:spcPct val="119000"/>
                        </a:lnSpc>
                        <a:spcBef>
                          <a:spcPts val="0"/>
                        </a:spcBef>
                        <a:spcAft>
                          <a:spcPts val="600"/>
                        </a:spcAft>
                      </a:pPr>
                      <a:r>
                        <a:rPr lang="en-US" sz="1400" kern="1400">
                          <a:solidFill>
                            <a:srgbClr val="003366"/>
                          </a:solidFill>
                          <a:effectLst/>
                          <a:latin typeface="Century Gothic"/>
                        </a:rPr>
                        <a:t> </a:t>
                      </a:r>
                      <a:endParaRPr lang="en-US" sz="700" kern="140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r" rtl="0">
                        <a:lnSpc>
                          <a:spcPct val="69000"/>
                        </a:lnSpc>
                        <a:spcBef>
                          <a:spcPts val="0"/>
                        </a:spcBef>
                        <a:spcAft>
                          <a:spcPts val="600"/>
                        </a:spcAft>
                      </a:pPr>
                      <a:r>
                        <a:rPr lang="en-US" sz="1200" u="sng" kern="1400" dirty="0">
                          <a:solidFill>
                            <a:srgbClr val="003366"/>
                          </a:solidFill>
                          <a:effectLst/>
                          <a:latin typeface="Century Gothic"/>
                        </a:rPr>
                        <a:t>In one school year:</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800" kern="1400" dirty="0">
                          <a:solidFill>
                            <a:srgbClr val="003366"/>
                          </a:solidFill>
                          <a:effectLst/>
                          <a:latin typeface="Century Gothic"/>
                        </a:rPr>
                        <a:t>1,800</a:t>
                      </a:r>
                      <a:endParaRPr lang="en-US" sz="1000" kern="1400" dirty="0">
                        <a:solidFill>
                          <a:srgbClr val="000000"/>
                        </a:solidFill>
                        <a:effectLst/>
                        <a:latin typeface="Calibri"/>
                      </a:endParaRPr>
                    </a:p>
                    <a:p>
                      <a:pPr marR="0" indent="0" algn="r" rtl="0">
                        <a:lnSpc>
                          <a:spcPct val="69000"/>
                        </a:lnSpc>
                        <a:spcBef>
                          <a:spcPts val="0"/>
                        </a:spcBef>
                        <a:spcAft>
                          <a:spcPts val="600"/>
                        </a:spcAft>
                      </a:pPr>
                      <a:r>
                        <a:rPr lang="en-US" sz="1200" kern="1400" dirty="0">
                          <a:solidFill>
                            <a:srgbClr val="003366"/>
                          </a:solidFill>
                          <a:effectLst/>
                          <a:latin typeface="Century Gothic"/>
                        </a:rPr>
                        <a:t>minutes of reading</a:t>
                      </a:r>
                      <a:endParaRPr lang="en-US" sz="1000" kern="1400" dirty="0">
                        <a:solidFill>
                          <a:srgbClr val="000000"/>
                        </a:solidFill>
                        <a:effectLst/>
                        <a:latin typeface="Calibri"/>
                      </a:endParaRPr>
                    </a:p>
                  </a:txBody>
                  <a:tcPr marL="25359" marR="25359" marT="25359" marB="25359">
                    <a:lnL>
                      <a:noFill/>
                    </a:lnL>
                    <a:lnR>
                      <a:noFill/>
                    </a:lnR>
                    <a:lnT>
                      <a:noFill/>
                    </a:lnT>
                    <a:lnB>
                      <a:noFill/>
                    </a:lnB>
                  </a:tcPr>
                </a:tc>
              </a:tr>
              <a:tr h="728168">
                <a:tc>
                  <a:txBody>
                    <a:bodyPr/>
                    <a:lstStyle/>
                    <a:p>
                      <a:pPr marR="0" indent="0" algn="l" rtl="0">
                        <a:lnSpc>
                          <a:spcPct val="69000"/>
                        </a:lnSpc>
                        <a:spcBef>
                          <a:spcPts val="0"/>
                        </a:spcBef>
                        <a:spcAft>
                          <a:spcPts val="600"/>
                        </a:spcAft>
                      </a:pPr>
                      <a:endParaRPr lang="en-US" sz="700" kern="1400" dirty="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l" rtl="0">
                        <a:lnSpc>
                          <a:spcPct val="119000"/>
                        </a:lnSpc>
                        <a:spcBef>
                          <a:spcPts val="0"/>
                        </a:spcBef>
                        <a:spcAft>
                          <a:spcPts val="600"/>
                        </a:spcAft>
                      </a:pPr>
                      <a:r>
                        <a:rPr lang="en-US" sz="1400" kern="1400">
                          <a:solidFill>
                            <a:srgbClr val="003366"/>
                          </a:solidFill>
                          <a:effectLst/>
                          <a:latin typeface="Century Gothic"/>
                        </a:rPr>
                        <a:t> </a:t>
                      </a:r>
                      <a:endParaRPr lang="en-US" sz="700" kern="1400">
                        <a:solidFill>
                          <a:srgbClr val="000000"/>
                        </a:solidFill>
                        <a:effectLst/>
                        <a:latin typeface="Calibri"/>
                      </a:endParaRPr>
                    </a:p>
                  </a:txBody>
                  <a:tcPr marL="25359" marR="25359" marT="25359" marB="25359">
                    <a:lnL>
                      <a:noFill/>
                    </a:lnL>
                    <a:lnR>
                      <a:noFill/>
                    </a:lnR>
                    <a:lnT>
                      <a:noFill/>
                    </a:lnT>
                    <a:lnB>
                      <a:noFill/>
                    </a:lnB>
                  </a:tcPr>
                </a:tc>
                <a:tc>
                  <a:txBody>
                    <a:bodyPr/>
                    <a:lstStyle/>
                    <a:p>
                      <a:pPr marR="0" indent="0" algn="r" rtl="0">
                        <a:lnSpc>
                          <a:spcPct val="69000"/>
                        </a:lnSpc>
                        <a:spcBef>
                          <a:spcPts val="0"/>
                        </a:spcBef>
                        <a:spcAft>
                          <a:spcPts val="600"/>
                        </a:spcAft>
                      </a:pPr>
                      <a:endParaRPr lang="en-US" sz="1000" kern="1400" dirty="0">
                        <a:solidFill>
                          <a:srgbClr val="000000"/>
                        </a:solidFill>
                        <a:effectLst/>
                        <a:latin typeface="Calibri"/>
                      </a:endParaRPr>
                    </a:p>
                  </a:txBody>
                  <a:tcPr marL="25359" marR="25359" marT="25359" marB="25359">
                    <a:lnL>
                      <a:noFill/>
                    </a:lnL>
                    <a:lnR>
                      <a:noFill/>
                    </a:lnR>
                    <a:lnT>
                      <a:noFill/>
                    </a:lnT>
                    <a:lnB>
                      <a:noFill/>
                    </a:lnB>
                  </a:tcPr>
                </a:tc>
              </a:tr>
            </a:tbl>
          </a:graphicData>
        </a:graphic>
      </p:graphicFrame>
      <p:sp>
        <p:nvSpPr>
          <p:cNvPr id="10" name="Text Box 3"/>
          <p:cNvSpPr txBox="1">
            <a:spLocks noChangeArrowheads="1"/>
          </p:cNvSpPr>
          <p:nvPr/>
        </p:nvSpPr>
        <p:spPr bwMode="auto">
          <a:xfrm>
            <a:off x="2514600" y="5181600"/>
            <a:ext cx="4872831" cy="1346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Which student would you expect to read better?</a:t>
            </a:r>
          </a:p>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Which student would you expect to know more?</a:t>
            </a:r>
          </a:p>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Which student would you expect to write better?</a:t>
            </a:r>
          </a:p>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Which student would you expect to have a better vocabulary?</a:t>
            </a:r>
          </a:p>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Which student would you expect to be more successful in school and life?</a:t>
            </a:r>
          </a:p>
          <a:p>
            <a:pPr marL="0" marR="0" lvl="0" indent="0" algn="l" defTabSz="914400" rtl="0" eaLnBrk="1" fontAlgn="base" latinLnBrk="0" hangingPunct="1">
              <a:lnSpc>
                <a:spcPct val="100000"/>
              </a:lnSpc>
              <a:spcBef>
                <a:spcPct val="0"/>
              </a:spcBef>
              <a:spcAft>
                <a:spcPct val="0"/>
              </a:spcAft>
              <a:buClrTx/>
              <a:buSzPts val="1200"/>
              <a:buFont typeface="Symbol" pitchFamily="18" charset="2"/>
              <a:buChar char="·"/>
              <a:tabLst/>
            </a:pPr>
            <a:r>
              <a:rPr kumimoji="0" lang="en-US" altLang="en-US" sz="1200" b="0" i="0" u="none" strike="noStrike" cap="none" normalizeH="0" baseline="0" dirty="0" smtClean="0">
                <a:ln>
                  <a:noFill/>
                </a:ln>
                <a:solidFill>
                  <a:schemeClr val="accent1">
                    <a:lumMod val="50000"/>
                  </a:schemeClr>
                </a:solidFill>
                <a:effectLst/>
                <a:latin typeface="Calibri" pitchFamily="34" charset="0"/>
                <a:cs typeface="Arial" pitchFamily="34" charset="0"/>
              </a:rPr>
              <a:t>How do you think each student will feel about himself as a learner?</a:t>
            </a:r>
            <a:endParaRPr kumimoji="0" lang="en-US" altLang="en-US" sz="12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Tree>
    <p:extLst>
      <p:ext uri="{BB962C8B-B14F-4D97-AF65-F5344CB8AC3E}">
        <p14:creationId xmlns:p14="http://schemas.microsoft.com/office/powerpoint/2010/main" val="32595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76962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Assignments</a:t>
            </a:r>
          </a:p>
          <a:p>
            <a:endParaRPr lang="en-US" dirty="0"/>
          </a:p>
        </p:txBody>
      </p:sp>
      <p:sp>
        <p:nvSpPr>
          <p:cNvPr id="3" name="TextBox 2"/>
          <p:cNvSpPr txBox="1"/>
          <p:nvPr/>
        </p:nvSpPr>
        <p:spPr>
          <a:xfrm>
            <a:off x="457200" y="1066800"/>
            <a:ext cx="8305800" cy="1600438"/>
          </a:xfrm>
          <a:prstGeom prst="rect">
            <a:avLst/>
          </a:prstGeom>
          <a:noFill/>
        </p:spPr>
        <p:txBody>
          <a:bodyPr wrap="square" rtlCol="0">
            <a:spAutoFit/>
          </a:bodyPr>
          <a:lstStyle/>
          <a:p>
            <a:pPr algn="ctr">
              <a:spcBef>
                <a:spcPct val="50000"/>
              </a:spcBef>
            </a:pPr>
            <a:r>
              <a:rPr lang="en-US" sz="3200" b="1" dirty="0" smtClean="0">
                <a:latin typeface="Bernard MT Condensed" panose="02050806060905020404" pitchFamily="18" charset="0"/>
              </a:rPr>
              <a:t>Every </a:t>
            </a:r>
            <a:r>
              <a:rPr lang="en-US" sz="3200" b="1" dirty="0" smtClean="0">
                <a:latin typeface="Bernard MT Condensed" panose="02050806060905020404" pitchFamily="18" charset="0"/>
              </a:rPr>
              <a:t>Week</a:t>
            </a:r>
            <a:endParaRPr lang="en-US" sz="3200" b="1" dirty="0" smtClean="0">
              <a:latin typeface="Bernard MT Condensed" panose="02050806060905020404" pitchFamily="18" charset="0"/>
            </a:endParaRPr>
          </a:p>
          <a:p>
            <a:pPr algn="ctr">
              <a:spcBef>
                <a:spcPct val="50000"/>
              </a:spcBef>
            </a:pPr>
            <a:r>
              <a:rPr lang="en-US" sz="3200" b="1" dirty="0" smtClean="0">
                <a:latin typeface="Broadway" panose="04040905080B02020502" pitchFamily="82" charset="0"/>
              </a:rPr>
              <a:t>Reading Logs</a:t>
            </a:r>
          </a:p>
          <a:p>
            <a:endParaRPr lang="en-US" dirty="0"/>
          </a:p>
        </p:txBody>
      </p:sp>
      <p:sp>
        <p:nvSpPr>
          <p:cNvPr id="7" name="Control 2"/>
          <p:cNvSpPr>
            <a:spLocks noChangeArrowheads="1" noChangeShapeType="1"/>
          </p:cNvSpPr>
          <p:nvPr/>
        </p:nvSpPr>
        <p:spPr bwMode="auto">
          <a:xfrm>
            <a:off x="2136775" y="4073525"/>
            <a:ext cx="7280275" cy="50609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8" name="TextBox 7"/>
          <p:cNvSpPr txBox="1"/>
          <p:nvPr/>
        </p:nvSpPr>
        <p:spPr>
          <a:xfrm>
            <a:off x="914400" y="2286000"/>
            <a:ext cx="7315200"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solidFill>
                  <a:schemeClr val="accent1">
                    <a:lumMod val="75000"/>
                  </a:schemeClr>
                </a:solidFill>
              </a:rPr>
              <a:t>150minutes </a:t>
            </a:r>
            <a:r>
              <a:rPr lang="en-US" sz="2400" dirty="0" smtClean="0">
                <a:solidFill>
                  <a:schemeClr val="accent1">
                    <a:lumMod val="75000"/>
                  </a:schemeClr>
                </a:solidFill>
              </a:rPr>
              <a:t>per week</a:t>
            </a:r>
          </a:p>
          <a:p>
            <a:pPr marL="285750" indent="-285750">
              <a:buFont typeface="Arial" panose="020B0604020202020204" pitchFamily="34" charset="0"/>
              <a:buChar char="•"/>
            </a:pPr>
            <a:r>
              <a:rPr lang="en-US" sz="2400" dirty="0" smtClean="0">
                <a:solidFill>
                  <a:schemeClr val="accent1">
                    <a:lumMod val="75000"/>
                  </a:schemeClr>
                </a:solidFill>
              </a:rPr>
              <a:t>Backside filled out based on one of the books read – 2-3 sentences per response – Please correct spelling errors!</a:t>
            </a:r>
          </a:p>
          <a:p>
            <a:pPr marL="285750" indent="-285750">
              <a:buFont typeface="Arial" panose="020B0604020202020204" pitchFamily="34" charset="0"/>
              <a:buChar char="•"/>
            </a:pPr>
            <a:r>
              <a:rPr lang="en-US" sz="2400" dirty="0" smtClean="0">
                <a:solidFill>
                  <a:schemeClr val="accent1">
                    <a:lumMod val="75000"/>
                  </a:schemeClr>
                </a:solidFill>
              </a:rPr>
              <a:t>Reading Log filled out completely</a:t>
            </a:r>
          </a:p>
          <a:p>
            <a:pPr marL="285750" indent="-285750">
              <a:buFont typeface="Arial" panose="020B0604020202020204" pitchFamily="34" charset="0"/>
              <a:buChar char="•"/>
            </a:pPr>
            <a:r>
              <a:rPr lang="en-US" sz="2400" dirty="0" smtClean="0">
                <a:solidFill>
                  <a:schemeClr val="accent1">
                    <a:lumMod val="75000"/>
                  </a:schemeClr>
                </a:solidFill>
              </a:rPr>
              <a:t>Over </a:t>
            </a:r>
            <a:r>
              <a:rPr lang="en-US" sz="2400" dirty="0" smtClean="0">
                <a:solidFill>
                  <a:schemeClr val="accent1">
                    <a:lumMod val="75000"/>
                  </a:schemeClr>
                </a:solidFill>
              </a:rPr>
              <a:t>175 minutes</a:t>
            </a:r>
            <a:r>
              <a:rPr lang="en-US" sz="2400" dirty="0" smtClean="0">
                <a:solidFill>
                  <a:schemeClr val="accent1">
                    <a:lumMod val="75000"/>
                  </a:schemeClr>
                </a:solidFill>
              </a:rPr>
              <a:t>, with backside filled out correctly = 4</a:t>
            </a:r>
          </a:p>
          <a:p>
            <a:pPr marL="285750" indent="-285750">
              <a:buFont typeface="Arial" panose="020B0604020202020204" pitchFamily="34" charset="0"/>
              <a:buChar char="•"/>
            </a:pPr>
            <a:r>
              <a:rPr lang="en-US" sz="2400" dirty="0" smtClean="0">
                <a:solidFill>
                  <a:schemeClr val="accent1">
                    <a:lumMod val="75000"/>
                  </a:schemeClr>
                </a:solidFill>
              </a:rPr>
              <a:t>In class minutes when possible</a:t>
            </a:r>
          </a:p>
          <a:p>
            <a:pPr marL="285750" indent="-285750">
              <a:buFont typeface="Arial" panose="020B0604020202020204" pitchFamily="34" charset="0"/>
              <a:buChar char="•"/>
            </a:pPr>
            <a:r>
              <a:rPr lang="en-US" sz="2400" dirty="0" smtClean="0">
                <a:solidFill>
                  <a:schemeClr val="accent1">
                    <a:lumMod val="75000"/>
                  </a:schemeClr>
                </a:solidFill>
              </a:rPr>
              <a:t>Read OUT LOUD when possible – students develop stronger reading skills because they hear their mistakes and correct them</a:t>
            </a:r>
            <a:endParaRPr lang="en-US" sz="2400" dirty="0">
              <a:solidFill>
                <a:schemeClr val="accent1">
                  <a:lumMod val="75000"/>
                </a:schemeClr>
              </a:solidFill>
            </a:endParaRPr>
          </a:p>
        </p:txBody>
      </p:sp>
    </p:spTree>
    <p:extLst>
      <p:ext uri="{BB962C8B-B14F-4D97-AF65-F5344CB8AC3E}">
        <p14:creationId xmlns:p14="http://schemas.microsoft.com/office/powerpoint/2010/main" val="3208584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76962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Assignments</a:t>
            </a:r>
          </a:p>
          <a:p>
            <a:endParaRPr lang="en-US" dirty="0"/>
          </a:p>
        </p:txBody>
      </p:sp>
      <p:sp>
        <p:nvSpPr>
          <p:cNvPr id="3" name="TextBox 2"/>
          <p:cNvSpPr txBox="1"/>
          <p:nvPr/>
        </p:nvSpPr>
        <p:spPr>
          <a:xfrm>
            <a:off x="457200" y="1066800"/>
            <a:ext cx="8305800" cy="5755422"/>
          </a:xfrm>
          <a:prstGeom prst="rect">
            <a:avLst/>
          </a:prstGeom>
          <a:noFill/>
        </p:spPr>
        <p:txBody>
          <a:bodyPr wrap="square" rtlCol="0">
            <a:spAutoFit/>
          </a:bodyPr>
          <a:lstStyle/>
          <a:p>
            <a:pPr algn="ctr">
              <a:spcBef>
                <a:spcPct val="50000"/>
              </a:spcBef>
            </a:pPr>
            <a:r>
              <a:rPr lang="en-US" sz="3200" b="1" dirty="0" smtClean="0">
                <a:latin typeface="Bernard MT Condensed" panose="02050806060905020404" pitchFamily="18" charset="0"/>
              </a:rPr>
              <a:t>Set Due Dates (usually 3-4 weeks out)</a:t>
            </a:r>
          </a:p>
          <a:p>
            <a:pPr algn="ctr">
              <a:spcBef>
                <a:spcPct val="50000"/>
              </a:spcBef>
            </a:pPr>
            <a:r>
              <a:rPr lang="en-US" sz="3200" b="1" dirty="0" smtClean="0">
                <a:latin typeface="Broadway" panose="04040905080B02020502" pitchFamily="82" charset="0"/>
              </a:rPr>
              <a:t>Study Island</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About 2+ </a:t>
            </a:r>
            <a:r>
              <a:rPr lang="en-US" sz="2700" b="1" dirty="0" smtClean="0">
                <a:solidFill>
                  <a:schemeClr val="accent3">
                    <a:lumMod val="75000"/>
                  </a:schemeClr>
                </a:solidFill>
                <a:latin typeface="Calibri" pitchFamily="34" charset="0"/>
              </a:rPr>
              <a:t>parts to each assignment</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Must demonstrate 70% mastery or above</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Redo each part if not 70% mastery</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70%-80% mastery = 3</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90% mastery = 3.5</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100% mastery = 4</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Easy way to improve overall grade</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Helps practice skills and prepare for state testing</a:t>
            </a:r>
          </a:p>
          <a:p>
            <a:pPr marL="457200" indent="-457200">
              <a:buFont typeface="Arial" panose="020B0604020202020204" pitchFamily="34" charset="0"/>
              <a:buChar char="•"/>
            </a:pPr>
            <a:r>
              <a:rPr lang="en-US" sz="2700" b="1" dirty="0" smtClean="0">
                <a:solidFill>
                  <a:schemeClr val="accent3">
                    <a:lumMod val="75000"/>
                  </a:schemeClr>
                </a:solidFill>
                <a:latin typeface="Calibri" pitchFamily="34" charset="0"/>
              </a:rPr>
              <a:t>No games until all parts of current assignment are complete!</a:t>
            </a:r>
            <a:endParaRPr lang="en-US" sz="2700" b="1" dirty="0" smtClean="0">
              <a:solidFill>
                <a:schemeClr val="accent1">
                  <a:lumMod val="75000"/>
                </a:schemeClr>
              </a:solidFill>
              <a:latin typeface="Calibri" pitchFamily="34" charset="0"/>
            </a:endParaRPr>
          </a:p>
          <a:p>
            <a:endParaRPr lang="en-US" dirty="0"/>
          </a:p>
        </p:txBody>
      </p:sp>
    </p:spTree>
    <p:extLst>
      <p:ext uri="{BB962C8B-B14F-4D97-AF65-F5344CB8AC3E}">
        <p14:creationId xmlns:p14="http://schemas.microsoft.com/office/powerpoint/2010/main" val="26718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0"/>
            <a:ext cx="3271837" cy="609600"/>
          </a:xfrm>
        </p:spPr>
        <p:txBody>
          <a:bodyPr vert="horz" wrap="square" lIns="91440" tIns="45720" rIns="91440" bIns="45720" numCol="1" anchorCtr="0" compatLnSpc="1">
            <a:prstTxWarp prst="textNoShape">
              <a:avLst/>
            </a:prstTxWarp>
            <a:normAutofit fontScale="90000"/>
          </a:bodyPr>
          <a:lstStyle/>
          <a:p>
            <a:pPr algn="ctr" eaLnBrk="1" hangingPunct="1"/>
            <a:r>
              <a:rPr lang="en-US" b="1" dirty="0" smtClean="0">
                <a:effectLst>
                  <a:outerShdw blurRad="38100" dist="38100" dir="2700000" algn="tl">
                    <a:srgbClr val="C0C0C0"/>
                  </a:outerShdw>
                </a:effectLst>
                <a:latin typeface="Arial" charset="0"/>
              </a:rPr>
              <a:t>Writing</a:t>
            </a:r>
          </a:p>
        </p:txBody>
      </p:sp>
      <p:sp>
        <p:nvSpPr>
          <p:cNvPr id="66562" name="Content Placeholder 2"/>
          <p:cNvSpPr>
            <a:spLocks noGrp="1"/>
          </p:cNvSpPr>
          <p:nvPr>
            <p:ph idx="1"/>
          </p:nvPr>
        </p:nvSpPr>
        <p:spPr>
          <a:xfrm>
            <a:off x="457200" y="914400"/>
            <a:ext cx="7499350" cy="5410200"/>
          </a:xfrm>
        </p:spPr>
        <p:txBody>
          <a:bodyPr>
            <a:normAutofit/>
          </a:bodyPr>
          <a:lstStyle/>
          <a:p>
            <a:pPr eaLnBrk="1" hangingPunct="1"/>
            <a:r>
              <a:rPr lang="en-US" sz="2800" dirty="0" smtClean="0"/>
              <a:t>Exploration of a variety of writing for various purposes and audiences such as personal narratives, persuasive and expository writing, poetry, research, and letters</a:t>
            </a:r>
          </a:p>
          <a:p>
            <a:r>
              <a:rPr lang="en-US" sz="2800" dirty="0" smtClean="0"/>
              <a:t>Focus on 6-Traits model</a:t>
            </a:r>
          </a:p>
          <a:p>
            <a:r>
              <a:rPr lang="en-US" sz="2800" dirty="0" smtClean="0"/>
              <a:t>Emphasize writing process, meeting deadlines, and using trait-based rubrics</a:t>
            </a:r>
          </a:p>
          <a:p>
            <a:pPr marL="68580" indent="0" eaLnBrk="1" hangingPunct="1">
              <a:buNone/>
            </a:pPr>
            <a:endParaRPr lang="en-US" dirty="0" smtClean="0"/>
          </a:p>
        </p:txBody>
      </p:sp>
      <p:pic>
        <p:nvPicPr>
          <p:cNvPr id="5122" name="Picture 2" descr="Student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62333">
            <a:off x="1981200" y="4572000"/>
            <a:ext cx="2057400" cy="179772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chool Notebo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551701"/>
            <a:ext cx="1971675"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359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 </a:t>
            </a:r>
            <a:r>
              <a:rPr lang="en-US" sz="4800" dirty="0" smtClean="0">
                <a:solidFill>
                  <a:srgbClr val="FF0000"/>
                </a:solidFill>
              </a:rPr>
              <a:t>Curriculum</a:t>
            </a:r>
            <a:endParaRPr lang="en-US" sz="4800" dirty="0">
              <a:solidFill>
                <a:srgbClr val="FF0000"/>
              </a:solidFill>
            </a:endParaRPr>
          </a:p>
        </p:txBody>
      </p:sp>
      <p:sp>
        <p:nvSpPr>
          <p:cNvPr id="3" name="Content Placeholder 2"/>
          <p:cNvSpPr>
            <a:spLocks noGrp="1"/>
          </p:cNvSpPr>
          <p:nvPr>
            <p:ph idx="1"/>
          </p:nvPr>
        </p:nvSpPr>
        <p:spPr>
          <a:xfrm>
            <a:off x="457200" y="1295400"/>
            <a:ext cx="8229600" cy="5013325"/>
          </a:xfrm>
        </p:spPr>
        <p:txBody>
          <a:bodyPr>
            <a:normAutofit/>
          </a:bodyPr>
          <a:lstStyle/>
          <a:p>
            <a:pPr marL="137160" indent="0" algn="ctr" eaLnBrk="1" fontAlgn="auto" hangingPunct="1">
              <a:spcAft>
                <a:spcPts val="0"/>
              </a:spcAft>
              <a:buClr>
                <a:schemeClr val="tx1">
                  <a:shade val="95000"/>
                </a:schemeClr>
              </a:buClr>
              <a:buFont typeface="Wingdings 2"/>
              <a:buNone/>
              <a:defRPr/>
            </a:pPr>
            <a:r>
              <a:rPr lang="en-US" sz="2400" dirty="0" smtClean="0">
                <a:solidFill>
                  <a:schemeClr val="bg1"/>
                </a:solidFill>
              </a:rPr>
              <a:t>The focus for 6</a:t>
            </a:r>
            <a:r>
              <a:rPr lang="en-US" sz="2400" baseline="30000" dirty="0" smtClean="0">
                <a:solidFill>
                  <a:schemeClr val="bg1"/>
                </a:solidFill>
              </a:rPr>
              <a:t>th</a:t>
            </a:r>
            <a:r>
              <a:rPr lang="en-US" sz="2400" dirty="0" smtClean="0">
                <a:solidFill>
                  <a:schemeClr val="bg1"/>
                </a:solidFill>
              </a:rPr>
              <a:t> grade social</a:t>
            </a:r>
            <a:r>
              <a:rPr lang="en-US" dirty="0" smtClean="0">
                <a:solidFill>
                  <a:schemeClr val="bg1"/>
                </a:solidFill>
              </a:rPr>
              <a:t> studies includes:</a:t>
            </a:r>
          </a:p>
          <a:p>
            <a:pPr marL="137160" indent="0" algn="ctr" eaLnBrk="1" fontAlgn="auto" hangingPunct="1">
              <a:spcAft>
                <a:spcPts val="0"/>
              </a:spcAft>
              <a:buClr>
                <a:schemeClr val="tx1">
                  <a:shade val="95000"/>
                </a:schemeClr>
              </a:buClr>
              <a:buFont typeface="Wingdings 2"/>
              <a:buNone/>
              <a:defRPr/>
            </a:pPr>
            <a:endParaRPr lang="en-US" sz="1800" dirty="0" smtClean="0">
              <a:solidFill>
                <a:schemeClr val="bg1"/>
              </a:solidFill>
            </a:endParaRPr>
          </a:p>
          <a:p>
            <a:pPr marL="137160" indent="0" algn="ctr" eaLnBrk="1" fontAlgn="auto" hangingPunct="1">
              <a:spcAft>
                <a:spcPts val="0"/>
              </a:spcAft>
              <a:buClr>
                <a:schemeClr val="tx1">
                  <a:shade val="95000"/>
                </a:schemeClr>
              </a:buClr>
              <a:buFont typeface="Wingdings 2"/>
              <a:buNone/>
              <a:defRPr/>
            </a:pPr>
            <a:endParaRPr lang="en-US"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dirty="0" smtClean="0"/>
              <a:t>Geography skills </a:t>
            </a:r>
            <a:endParaRPr lang="en-US" dirty="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dirty="0" smtClean="0"/>
              <a:t>Current Events</a:t>
            </a:r>
          </a:p>
          <a:p>
            <a:pPr marL="548640" indent="-411480" eaLnBrk="1" fontAlgn="auto" hangingPunct="1">
              <a:spcAft>
                <a:spcPts val="0"/>
              </a:spcAft>
              <a:buClr>
                <a:schemeClr val="tx1">
                  <a:shade val="95000"/>
                </a:schemeClr>
              </a:buClr>
              <a:buFont typeface="Wingdings 2"/>
              <a:buChar char=""/>
              <a:defRPr/>
            </a:pPr>
            <a:r>
              <a:rPr lang="en-US" dirty="0" smtClean="0"/>
              <a:t>Human impact on geography</a:t>
            </a:r>
            <a:endParaRPr lang="en-US" dirty="0"/>
          </a:p>
        </p:txBody>
      </p:sp>
      <p:pic>
        <p:nvPicPr>
          <p:cNvPr id="71683" name="Picture 2" descr="C:\Documents and Settings\CGlasco\Local Settings\Temporary Internet Files\Content.IE5\X7CPDMYI\MC900233958[1].wmf"/>
          <p:cNvPicPr>
            <a:picLocks noChangeAspect="1" noChangeArrowheads="1"/>
          </p:cNvPicPr>
          <p:nvPr/>
        </p:nvPicPr>
        <p:blipFill>
          <a:blip r:embed="rId2"/>
          <a:srcRect/>
          <a:stretch>
            <a:fillRect/>
          </a:stretch>
        </p:blipFill>
        <p:spPr bwMode="auto">
          <a:xfrm>
            <a:off x="4191000" y="1981200"/>
            <a:ext cx="2133600" cy="1619250"/>
          </a:xfrm>
          <a:prstGeom prst="rect">
            <a:avLst/>
          </a:prstGeom>
          <a:noFill/>
          <a:ln w="9525">
            <a:noFill/>
            <a:miter lim="800000"/>
            <a:headEnd/>
            <a:tailEnd/>
          </a:ln>
        </p:spPr>
      </p:pic>
      <p:pic>
        <p:nvPicPr>
          <p:cNvPr id="71684" name="Picture 3" descr="C:\Documents and Settings\CGlasco\Local Settings\Temporary Internet Files\Content.IE5\G86L923M\MC900203132[1].wmf"/>
          <p:cNvPicPr>
            <a:picLocks noChangeAspect="1" noChangeArrowheads="1"/>
          </p:cNvPicPr>
          <p:nvPr/>
        </p:nvPicPr>
        <p:blipFill>
          <a:blip r:embed="rId3"/>
          <a:srcRect/>
          <a:stretch>
            <a:fillRect/>
          </a:stretch>
        </p:blipFill>
        <p:spPr bwMode="auto">
          <a:xfrm>
            <a:off x="1905000" y="4276725"/>
            <a:ext cx="3571875" cy="1749425"/>
          </a:xfrm>
          <a:prstGeom prst="rect">
            <a:avLst/>
          </a:prstGeom>
          <a:noFill/>
          <a:ln w="9525">
            <a:noFill/>
            <a:miter lim="800000"/>
            <a:headEnd/>
            <a:tailEnd/>
          </a:ln>
        </p:spPr>
      </p:pic>
      <p:pic>
        <p:nvPicPr>
          <p:cNvPr id="71685" name="Picture 4" descr="C:\Documents and Settings\CGlasco\Local Settings\Temporary Internet Files\Content.IE5\F1FS00PW\MC900432309[1].wmf"/>
          <p:cNvPicPr>
            <a:picLocks noChangeAspect="1" noChangeArrowheads="1"/>
          </p:cNvPicPr>
          <p:nvPr/>
        </p:nvPicPr>
        <p:blipFill>
          <a:blip r:embed="rId4"/>
          <a:srcRect/>
          <a:stretch>
            <a:fillRect/>
          </a:stretch>
        </p:blipFill>
        <p:spPr bwMode="auto">
          <a:xfrm>
            <a:off x="6553200" y="2449513"/>
            <a:ext cx="2065338" cy="3692525"/>
          </a:xfrm>
          <a:prstGeom prst="rect">
            <a:avLst/>
          </a:prstGeom>
          <a:noFill/>
          <a:ln w="9525">
            <a:noFill/>
            <a:miter lim="800000"/>
            <a:headEnd/>
            <a:tailEnd/>
          </a:ln>
        </p:spPr>
      </p:pic>
      <p:sp>
        <p:nvSpPr>
          <p:cNvPr id="7" name="Title 1"/>
          <p:cNvSpPr txBox="1">
            <a:spLocks/>
          </p:cNvSpPr>
          <p:nvPr/>
        </p:nvSpPr>
        <p:spPr>
          <a:xfrm>
            <a:off x="4474765" y="0"/>
            <a:ext cx="3699669" cy="609600"/>
          </a:xfrm>
          <a:prstGeom prst="rect">
            <a:avLst/>
          </a:prstGeom>
        </p:spPr>
        <p:txBody>
          <a:bodyPr vert="horz" wrap="square" lIns="91440" tIns="45720" rIns="91440" bIns="45720" numCol="1" rtlCol="0" anchor="b" anchorCtr="0" compatLnSpc="1">
            <a:prstTxWarp prst="textNoShape">
              <a:avLst/>
            </a:prstTxWarp>
            <a:normAutofit fontScale="90000" lnSpcReduction="1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smtClean="0">
                <a:effectLst>
                  <a:outerShdw blurRad="38100" dist="38100" dir="2700000" algn="tl">
                    <a:srgbClr val="C0C0C0"/>
                  </a:outerShdw>
                </a:effectLst>
                <a:latin typeface="Arial" charset="0"/>
              </a:rPr>
              <a:t>Social Studies</a:t>
            </a:r>
          </a:p>
        </p:txBody>
      </p:sp>
    </p:spTree>
    <p:extLst>
      <p:ext uri="{BB962C8B-B14F-4D97-AF65-F5344CB8AC3E}">
        <p14:creationId xmlns:p14="http://schemas.microsoft.com/office/powerpoint/2010/main" val="3851266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0"/>
            <a:ext cx="7696200" cy="1292662"/>
          </a:xfrm>
          <a:prstGeom prst="rect">
            <a:avLst/>
          </a:prstGeom>
          <a:noFill/>
        </p:spPr>
        <p:txBody>
          <a:bodyPr wrap="square" rtlCol="0">
            <a:spAutoFit/>
          </a:bodyPr>
          <a:lstStyle/>
          <a:p>
            <a:r>
              <a:rPr lang="en-US" sz="6000" kern="10" dirty="0" smtClean="0">
                <a:ln w="25400">
                  <a:solidFill>
                    <a:srgbClr val="000000"/>
                  </a:solidFill>
                  <a:round/>
                  <a:headEnd/>
                  <a:tailEnd/>
                </a:ln>
                <a:solidFill>
                  <a:schemeClr val="accent1"/>
                </a:solidFill>
                <a:latin typeface="Arial Black"/>
              </a:rPr>
              <a:t>Assignments</a:t>
            </a:r>
          </a:p>
          <a:p>
            <a:endParaRPr lang="en-US" dirty="0"/>
          </a:p>
        </p:txBody>
      </p:sp>
      <p:sp>
        <p:nvSpPr>
          <p:cNvPr id="3" name="TextBox 2"/>
          <p:cNvSpPr txBox="1"/>
          <p:nvPr/>
        </p:nvSpPr>
        <p:spPr>
          <a:xfrm>
            <a:off x="685800" y="1074938"/>
            <a:ext cx="7543800" cy="4062651"/>
          </a:xfrm>
          <a:prstGeom prst="rect">
            <a:avLst/>
          </a:prstGeom>
          <a:noFill/>
        </p:spPr>
        <p:txBody>
          <a:bodyPr wrap="square" rtlCol="0">
            <a:spAutoFit/>
          </a:bodyPr>
          <a:lstStyle/>
          <a:p>
            <a:pPr algn="ctr">
              <a:spcBef>
                <a:spcPct val="50000"/>
              </a:spcBef>
            </a:pPr>
            <a:r>
              <a:rPr lang="en-US" sz="3200" b="1" dirty="0" smtClean="0">
                <a:latin typeface="Bernard MT Condensed" panose="02050806060905020404" pitchFamily="18" charset="0"/>
              </a:rPr>
              <a:t>Set Due Dates </a:t>
            </a:r>
          </a:p>
          <a:p>
            <a:pPr algn="ctr">
              <a:spcBef>
                <a:spcPct val="50000"/>
              </a:spcBef>
            </a:pPr>
            <a:r>
              <a:rPr lang="en-US" sz="3200" b="1" dirty="0" smtClean="0">
                <a:latin typeface="Broadway" panose="04040905080B02020502" pitchFamily="82" charset="0"/>
              </a:rPr>
              <a:t>Social Studies Projects</a:t>
            </a:r>
          </a:p>
          <a:p>
            <a:pPr marL="457200" indent="-457200">
              <a:buFont typeface="Arial" panose="020B0604020202020204" pitchFamily="34" charset="0"/>
              <a:buChar char="•"/>
            </a:pPr>
            <a:r>
              <a:rPr lang="en-US" sz="4000" b="1" dirty="0" smtClean="0">
                <a:solidFill>
                  <a:schemeClr val="accent1">
                    <a:lumMod val="75000"/>
                  </a:schemeClr>
                </a:solidFill>
                <a:latin typeface="Calibri" pitchFamily="34" charset="0"/>
              </a:rPr>
              <a:t>Follow rubrics</a:t>
            </a:r>
          </a:p>
          <a:p>
            <a:pPr marL="457200" indent="-457200">
              <a:buFont typeface="Arial" panose="020B0604020202020204" pitchFamily="34" charset="0"/>
              <a:buChar char="•"/>
            </a:pPr>
            <a:r>
              <a:rPr lang="en-US" sz="4000" b="1" dirty="0" smtClean="0">
                <a:solidFill>
                  <a:schemeClr val="accent1">
                    <a:lumMod val="75000"/>
                  </a:schemeClr>
                </a:solidFill>
                <a:latin typeface="Calibri" pitchFamily="34" charset="0"/>
              </a:rPr>
              <a:t>Prezi, PowerPoint, Poster Presentations</a:t>
            </a:r>
          </a:p>
          <a:p>
            <a:pPr marL="457200" indent="-457200">
              <a:buFont typeface="Arial" panose="020B0604020202020204" pitchFamily="34" charset="0"/>
              <a:buChar char="•"/>
            </a:pPr>
            <a:r>
              <a:rPr lang="en-US" sz="4000" b="1" dirty="0" smtClean="0">
                <a:solidFill>
                  <a:schemeClr val="accent1">
                    <a:lumMod val="75000"/>
                  </a:schemeClr>
                </a:solidFill>
                <a:latin typeface="Calibri" pitchFamily="34" charset="0"/>
              </a:rPr>
              <a:t>Projects</a:t>
            </a:r>
          </a:p>
          <a:p>
            <a:endParaRPr lang="en-US" dirty="0"/>
          </a:p>
        </p:txBody>
      </p:sp>
    </p:spTree>
    <p:extLst>
      <p:ext uri="{BB962C8B-B14F-4D97-AF65-F5344CB8AC3E}">
        <p14:creationId xmlns:p14="http://schemas.microsoft.com/office/powerpoint/2010/main" val="26756065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3256</TotalTime>
  <Words>994</Words>
  <Application>Microsoft Office PowerPoint</Application>
  <PresentationFormat>On-screen Show (4:3)</PresentationFormat>
  <Paragraphs>150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Ms. Birnbaum</vt:lpstr>
      <vt:lpstr>PowerPoint Presentation</vt:lpstr>
      <vt:lpstr>Reading</vt:lpstr>
      <vt:lpstr>PowerPoint Presentation</vt:lpstr>
      <vt:lpstr>PowerPoint Presentation</vt:lpstr>
      <vt:lpstr>PowerPoint Presentation</vt:lpstr>
      <vt:lpstr>Writing</vt:lpstr>
      <vt:lpstr>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Paul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 Paul</dc:creator>
  <cp:lastModifiedBy>Stephanie Birnbaum</cp:lastModifiedBy>
  <cp:revision>161</cp:revision>
  <dcterms:created xsi:type="dcterms:W3CDTF">2013-08-27T10:51:53Z</dcterms:created>
  <dcterms:modified xsi:type="dcterms:W3CDTF">2016-01-11T23:20:10Z</dcterms:modified>
</cp:coreProperties>
</file>